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B4E3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95" d="100"/>
          <a:sy n="95" d="100"/>
        </p:scale>
        <p:origin x="143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42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SpaceX" TargetMode="Externa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4EBC54-7FDC-4583-B2C4-42B686504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552" y="4385778"/>
            <a:ext cx="2566638" cy="214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267167"/>
            <a:ext cx="2743200" cy="1909796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https://github.com/pdee-design/IDM-data-science/blob/8943b592acb04f48449b8eb072700dfe2ab1b21a/eda.ipynb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EED0737-2DAE-4800-9060-2BFF3E43F9CE}"/>
              </a:ext>
            </a:extLst>
          </p:cNvPr>
          <p:cNvGrpSpPr/>
          <p:nvPr/>
        </p:nvGrpSpPr>
        <p:grpSpPr>
          <a:xfrm>
            <a:off x="4948501" y="1654780"/>
            <a:ext cx="6174115" cy="4378063"/>
            <a:chOff x="5111496" y="713231"/>
            <a:chExt cx="5907532" cy="5332858"/>
          </a:xfrm>
          <a:solidFill>
            <a:srgbClr val="8EB4E3"/>
          </a:solidFill>
        </p:grpSpPr>
        <p:grpSp>
          <p:nvGrpSpPr>
            <p:cNvPr id="7" name="object 6">
              <a:extLst>
                <a:ext uri="{FF2B5EF4-FFF2-40B4-BE49-F238E27FC236}">
                  <a16:creationId xmlns:a16="http://schemas.microsoft.com/office/drawing/2014/main" id="{29FD5FC9-E2A9-46CD-9226-909E91999AC3}"/>
                </a:ext>
              </a:extLst>
            </p:cNvPr>
            <p:cNvGrpSpPr/>
            <p:nvPr/>
          </p:nvGrpSpPr>
          <p:grpSpPr>
            <a:xfrm>
              <a:off x="5111496" y="713231"/>
              <a:ext cx="2594355" cy="2318005"/>
              <a:chOff x="5111496" y="713231"/>
              <a:chExt cx="2594355" cy="2318005"/>
            </a:xfrm>
            <a:grpFill/>
          </p:grpSpPr>
          <p:sp>
            <p:nvSpPr>
              <p:cNvPr id="43" name="object 7">
                <a:extLst>
                  <a:ext uri="{FF2B5EF4-FFF2-40B4-BE49-F238E27FC236}">
                    <a16:creationId xmlns:a16="http://schemas.microsoft.com/office/drawing/2014/main" id="{3AFE8F9F-00E0-44AD-B9B8-785708412CCE}"/>
                  </a:ext>
                </a:extLst>
              </p:cNvPr>
              <p:cNvSpPr/>
              <p:nvPr/>
            </p:nvSpPr>
            <p:spPr>
              <a:xfrm>
                <a:off x="5506212" y="1098804"/>
                <a:ext cx="304800" cy="1932432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4" name="object 8">
                <a:extLst>
                  <a:ext uri="{FF2B5EF4-FFF2-40B4-BE49-F238E27FC236}">
                    <a16:creationId xmlns:a16="http://schemas.microsoft.com/office/drawing/2014/main" id="{61816203-7A53-4FB5-9077-CD83945CE8DA}"/>
                  </a:ext>
                </a:extLst>
              </p:cNvPr>
              <p:cNvSpPr/>
              <p:nvPr/>
            </p:nvSpPr>
            <p:spPr>
              <a:xfrm>
                <a:off x="5527548" y="1110995"/>
                <a:ext cx="225551" cy="186232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5" name="object 9">
                <a:extLst>
                  <a:ext uri="{FF2B5EF4-FFF2-40B4-BE49-F238E27FC236}">
                    <a16:creationId xmlns:a16="http://schemas.microsoft.com/office/drawing/2014/main" id="{5B0B1B24-4B23-48DF-AAD7-36561A05F3D9}"/>
                  </a:ext>
                </a:extLst>
              </p:cNvPr>
              <p:cNvSpPr/>
              <p:nvPr/>
            </p:nvSpPr>
            <p:spPr>
              <a:xfrm>
                <a:off x="5111496" y="713231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6" name="object 10">
                <a:extLst>
                  <a:ext uri="{FF2B5EF4-FFF2-40B4-BE49-F238E27FC236}">
                    <a16:creationId xmlns:a16="http://schemas.microsoft.com/office/drawing/2014/main" id="{A5E74CEE-CBCA-4778-99E8-2336EEC448B2}"/>
                  </a:ext>
                </a:extLst>
              </p:cNvPr>
              <p:cNvSpPr/>
              <p:nvPr/>
            </p:nvSpPr>
            <p:spPr>
              <a:xfrm>
                <a:off x="5134356" y="1037842"/>
                <a:ext cx="2571495" cy="981455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7" name="object 11">
                <a:extLst>
                  <a:ext uri="{FF2B5EF4-FFF2-40B4-BE49-F238E27FC236}">
                    <a16:creationId xmlns:a16="http://schemas.microsoft.com/office/drawing/2014/main" id="{239A0CF7-E8FD-4D20-A577-A44AABADCC04}"/>
                  </a:ext>
                </a:extLst>
              </p:cNvPr>
              <p:cNvSpPr/>
              <p:nvPr/>
            </p:nvSpPr>
            <p:spPr>
              <a:xfrm>
                <a:off x="5111496" y="757668"/>
                <a:ext cx="2500884" cy="1501139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9" name="object 12">
              <a:extLst>
                <a:ext uri="{FF2B5EF4-FFF2-40B4-BE49-F238E27FC236}">
                  <a16:creationId xmlns:a16="http://schemas.microsoft.com/office/drawing/2014/main" id="{D0E8F536-21BD-4798-BBB2-ECEAF88488EC}"/>
                </a:ext>
              </a:extLst>
            </p:cNvPr>
            <p:cNvSpPr txBox="1"/>
            <p:nvPr/>
          </p:nvSpPr>
          <p:spPr>
            <a:xfrm>
              <a:off x="5289804" y="757668"/>
              <a:ext cx="2121535" cy="1576916"/>
            </a:xfrm>
            <a:prstGeom prst="rect">
              <a:avLst/>
            </a:prstGeom>
            <a:grpFill/>
          </p:spPr>
          <p:txBody>
            <a:bodyPr vert="horz" wrap="square" lIns="0" tIns="12065" rIns="0" bIns="0" rtlCol="0">
              <a:spAutoFit/>
            </a:bodyPr>
            <a:lstStyle/>
            <a:p>
              <a:pPr algn="ctr">
                <a:lnSpc>
                  <a:spcPts val="2520"/>
                </a:lnSpc>
                <a:spcBef>
                  <a:spcPts val="95"/>
                </a:spcBef>
              </a:pPr>
              <a:r>
                <a:rPr lang="en-US" sz="2200" spc="-25" dirty="0">
                  <a:solidFill>
                    <a:srgbClr val="FFFFFF"/>
                  </a:solidFill>
                  <a:latin typeface="Carlito"/>
                  <a:cs typeface="Carlito"/>
                </a:rPr>
                <a:t>Data cleaned, </a:t>
              </a:r>
              <a:r>
                <a:rPr lang="en-US" sz="2200" spc="-25" dirty="0" err="1">
                  <a:solidFill>
                    <a:srgbClr val="FFFFFF"/>
                  </a:solidFill>
                  <a:latin typeface="Carlito"/>
                  <a:cs typeface="Carlito"/>
                </a:rPr>
                <a:t>NaN</a:t>
              </a:r>
              <a:r>
                <a:rPr lang="en-US" sz="2200" spc="-25" dirty="0">
                  <a:solidFill>
                    <a:srgbClr val="FFFFFF"/>
                  </a:solidFill>
                  <a:latin typeface="Carlito"/>
                  <a:cs typeface="Carlito"/>
                </a:rPr>
                <a:t> values of </a:t>
              </a:r>
              <a:r>
                <a:rPr lang="en-US" sz="2200" spc="-25" dirty="0" err="1">
                  <a:solidFill>
                    <a:srgbClr val="FFFFFF"/>
                  </a:solidFill>
                  <a:latin typeface="Carlito"/>
                  <a:cs typeface="Carlito"/>
                </a:rPr>
                <a:t>payloadmass</a:t>
              </a:r>
              <a:r>
                <a:rPr lang="en-US" sz="2200" spc="-25" dirty="0">
                  <a:solidFill>
                    <a:srgbClr val="FFFFFF"/>
                  </a:solidFill>
                  <a:latin typeface="Carlito"/>
                  <a:cs typeface="Carlito"/>
                </a:rPr>
                <a:t> replaced with mean</a:t>
              </a:r>
              <a:endParaRPr lang="en-GB" sz="2200" dirty="0">
                <a:latin typeface="Carlito"/>
                <a:cs typeface="Carlito"/>
              </a:endParaRPr>
            </a:p>
          </p:txBody>
        </p:sp>
        <p:grpSp>
          <p:nvGrpSpPr>
            <p:cNvPr id="10" name="object 13">
              <a:extLst>
                <a:ext uri="{FF2B5EF4-FFF2-40B4-BE49-F238E27FC236}">
                  <a16:creationId xmlns:a16="http://schemas.microsoft.com/office/drawing/2014/main" id="{4A047A29-0133-447F-83BA-734F68418D06}"/>
                </a:ext>
              </a:extLst>
            </p:cNvPr>
            <p:cNvGrpSpPr/>
            <p:nvPr/>
          </p:nvGrpSpPr>
          <p:grpSpPr>
            <a:xfrm>
              <a:off x="5111496" y="2589276"/>
              <a:ext cx="2580640" cy="2318385"/>
              <a:chOff x="5111496" y="2589276"/>
              <a:chExt cx="2580640" cy="2318385"/>
            </a:xfrm>
            <a:grpFill/>
          </p:grpSpPr>
          <p:sp>
            <p:nvSpPr>
              <p:cNvPr id="38" name="object 14">
                <a:extLst>
                  <a:ext uri="{FF2B5EF4-FFF2-40B4-BE49-F238E27FC236}">
                    <a16:creationId xmlns:a16="http://schemas.microsoft.com/office/drawing/2014/main" id="{19CE7275-1D35-4E62-B60F-6D3A70033745}"/>
                  </a:ext>
                </a:extLst>
              </p:cNvPr>
              <p:cNvSpPr/>
              <p:nvPr/>
            </p:nvSpPr>
            <p:spPr>
              <a:xfrm>
                <a:off x="5506212" y="2965704"/>
                <a:ext cx="304800" cy="194157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9" name="object 15">
                <a:extLst>
                  <a:ext uri="{FF2B5EF4-FFF2-40B4-BE49-F238E27FC236}">
                    <a16:creationId xmlns:a16="http://schemas.microsoft.com/office/drawing/2014/main" id="{1C4609E0-4885-4329-BD7C-FF7707890AE8}"/>
                  </a:ext>
                </a:extLst>
              </p:cNvPr>
              <p:cNvSpPr/>
              <p:nvPr/>
            </p:nvSpPr>
            <p:spPr>
              <a:xfrm>
                <a:off x="5527548" y="2987040"/>
                <a:ext cx="225551" cy="186232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0" name="object 16">
                <a:extLst>
                  <a:ext uri="{FF2B5EF4-FFF2-40B4-BE49-F238E27FC236}">
                    <a16:creationId xmlns:a16="http://schemas.microsoft.com/office/drawing/2014/main" id="{18E0E9D1-1432-43B3-B0B7-A8144793BDA0}"/>
                  </a:ext>
                </a:extLst>
              </p:cNvPr>
              <p:cNvSpPr/>
              <p:nvPr/>
            </p:nvSpPr>
            <p:spPr>
              <a:xfrm>
                <a:off x="5111496" y="2589276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1" name="object 17">
                <a:extLst>
                  <a:ext uri="{FF2B5EF4-FFF2-40B4-BE49-F238E27FC236}">
                    <a16:creationId xmlns:a16="http://schemas.microsoft.com/office/drawing/2014/main" id="{2039CCFF-7AE4-4216-A2D1-1E8DB1CB0B19}"/>
                  </a:ext>
                </a:extLst>
              </p:cNvPr>
              <p:cNvSpPr/>
              <p:nvPr/>
            </p:nvSpPr>
            <p:spPr>
              <a:xfrm>
                <a:off x="5334000" y="2913888"/>
                <a:ext cx="2135124" cy="98145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2" name="object 18">
                <a:extLst>
                  <a:ext uri="{FF2B5EF4-FFF2-40B4-BE49-F238E27FC236}">
                    <a16:creationId xmlns:a16="http://schemas.microsoft.com/office/drawing/2014/main" id="{E4130446-51D5-449A-9D40-8A8A7353589E}"/>
                  </a:ext>
                </a:extLst>
              </p:cNvPr>
              <p:cNvSpPr/>
              <p:nvPr/>
            </p:nvSpPr>
            <p:spPr>
              <a:xfrm>
                <a:off x="5132832" y="2610612"/>
                <a:ext cx="2500884" cy="1501139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1" name="object 19">
              <a:extLst>
                <a:ext uri="{FF2B5EF4-FFF2-40B4-BE49-F238E27FC236}">
                  <a16:creationId xmlns:a16="http://schemas.microsoft.com/office/drawing/2014/main" id="{D6B7F6E1-CDE3-4EB0-9018-FAD68F84A64E}"/>
                </a:ext>
              </a:extLst>
            </p:cNvPr>
            <p:cNvSpPr txBox="1"/>
            <p:nvPr/>
          </p:nvSpPr>
          <p:spPr>
            <a:xfrm>
              <a:off x="5527548" y="2589276"/>
              <a:ext cx="1709420" cy="1983056"/>
            </a:xfrm>
            <a:prstGeom prst="rect">
              <a:avLst/>
            </a:prstGeom>
            <a:grpFill/>
          </p:spPr>
          <p:txBody>
            <a:bodyPr vert="horz" wrap="square" lIns="0" tIns="12065" rIns="0" bIns="0" rtlCol="0">
              <a:spAutoFit/>
            </a:bodyPr>
            <a:lstStyle/>
            <a:p>
              <a:pPr marL="73025">
                <a:lnSpc>
                  <a:spcPts val="2520"/>
                </a:lnSpc>
                <a:spcBef>
                  <a:spcPts val="95"/>
                </a:spcBef>
              </a:pPr>
              <a:r>
                <a:rPr lang="en-GB" sz="2200" spc="-25" dirty="0">
                  <a:solidFill>
                    <a:srgbClr val="FFFFFF"/>
                  </a:solidFill>
                  <a:latin typeface="Carlito"/>
                  <a:cs typeface="Carlito"/>
                </a:rPr>
                <a:t>Perform exploratory data analysis &amp; </a:t>
              </a:r>
              <a:r>
                <a:rPr lang="en-US" sz="2200" spc="-15" dirty="0">
                  <a:solidFill>
                    <a:srgbClr val="FFFFFF"/>
                  </a:solidFill>
                  <a:latin typeface="Carlito"/>
                  <a:cs typeface="Carlito"/>
                </a:rPr>
                <a:t>Visualizations</a:t>
              </a:r>
              <a:endParaRPr lang="en-GB" sz="2200" dirty="0">
                <a:latin typeface="Carlito"/>
                <a:cs typeface="Carlito"/>
              </a:endParaRPr>
            </a:p>
            <a:p>
              <a:pPr marL="73025">
                <a:lnSpc>
                  <a:spcPts val="2520"/>
                </a:lnSpc>
                <a:spcBef>
                  <a:spcPts val="95"/>
                </a:spcBef>
              </a:pPr>
              <a:endParaRPr lang="en-GB" sz="2200" dirty="0">
                <a:latin typeface="Carlito"/>
                <a:cs typeface="Carlito"/>
              </a:endParaRPr>
            </a:p>
          </p:txBody>
        </p:sp>
        <p:grpSp>
          <p:nvGrpSpPr>
            <p:cNvPr id="12" name="object 20">
              <a:extLst>
                <a:ext uri="{FF2B5EF4-FFF2-40B4-BE49-F238E27FC236}">
                  <a16:creationId xmlns:a16="http://schemas.microsoft.com/office/drawing/2014/main" id="{E203B1A4-80E9-4262-9C2A-DF58C9740633}"/>
                </a:ext>
              </a:extLst>
            </p:cNvPr>
            <p:cNvGrpSpPr/>
            <p:nvPr/>
          </p:nvGrpSpPr>
          <p:grpSpPr>
            <a:xfrm>
              <a:off x="5111496" y="4465320"/>
              <a:ext cx="3906520" cy="1580515"/>
              <a:chOff x="5111496" y="4465320"/>
              <a:chExt cx="3906520" cy="1580515"/>
            </a:xfrm>
            <a:grpFill/>
          </p:grpSpPr>
          <p:sp>
            <p:nvSpPr>
              <p:cNvPr id="33" name="object 21">
                <a:extLst>
                  <a:ext uri="{FF2B5EF4-FFF2-40B4-BE49-F238E27FC236}">
                    <a16:creationId xmlns:a16="http://schemas.microsoft.com/office/drawing/2014/main" id="{478D2C30-C4AE-4DF5-AFB6-B1056E68FD26}"/>
                  </a:ext>
                </a:extLst>
              </p:cNvPr>
              <p:cNvSpPr/>
              <p:nvPr/>
            </p:nvSpPr>
            <p:spPr>
              <a:xfrm>
                <a:off x="5625084" y="4721352"/>
                <a:ext cx="3392423" cy="304800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4" name="object 22">
                <a:extLst>
                  <a:ext uri="{FF2B5EF4-FFF2-40B4-BE49-F238E27FC236}">
                    <a16:creationId xmlns:a16="http://schemas.microsoft.com/office/drawing/2014/main" id="{70A0E002-B1E5-417F-9DFA-2A56EF3B4B50}"/>
                  </a:ext>
                </a:extLst>
              </p:cNvPr>
              <p:cNvSpPr/>
              <p:nvPr/>
            </p:nvSpPr>
            <p:spPr>
              <a:xfrm>
                <a:off x="5646420" y="4742688"/>
                <a:ext cx="3313176" cy="225551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5" name="object 23">
                <a:extLst>
                  <a:ext uri="{FF2B5EF4-FFF2-40B4-BE49-F238E27FC236}">
                    <a16:creationId xmlns:a16="http://schemas.microsoft.com/office/drawing/2014/main" id="{0C1562A1-C1EF-44AD-B59C-1F2B9859F1E3}"/>
                  </a:ext>
                </a:extLst>
              </p:cNvPr>
              <p:cNvSpPr/>
              <p:nvPr/>
            </p:nvSpPr>
            <p:spPr>
              <a:xfrm>
                <a:off x="5111496" y="4465320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6" name="object 24">
                <a:extLst>
                  <a:ext uri="{FF2B5EF4-FFF2-40B4-BE49-F238E27FC236}">
                    <a16:creationId xmlns:a16="http://schemas.microsoft.com/office/drawing/2014/main" id="{E5EB7A84-47DF-4B77-824F-E3910EDD7FCF}"/>
                  </a:ext>
                </a:extLst>
              </p:cNvPr>
              <p:cNvSpPr/>
              <p:nvPr/>
            </p:nvSpPr>
            <p:spPr>
              <a:xfrm>
                <a:off x="5289804" y="4789932"/>
                <a:ext cx="2287524" cy="98145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7" name="object 25">
                <a:extLst>
                  <a:ext uri="{FF2B5EF4-FFF2-40B4-BE49-F238E27FC236}">
                    <a16:creationId xmlns:a16="http://schemas.microsoft.com/office/drawing/2014/main" id="{FA96EE0F-BE3B-4283-8558-CDA3127E3F7D}"/>
                  </a:ext>
                </a:extLst>
              </p:cNvPr>
              <p:cNvSpPr/>
              <p:nvPr/>
            </p:nvSpPr>
            <p:spPr>
              <a:xfrm>
                <a:off x="5132832" y="4486656"/>
                <a:ext cx="2500884" cy="1501140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3" name="object 26">
              <a:extLst>
                <a:ext uri="{FF2B5EF4-FFF2-40B4-BE49-F238E27FC236}">
                  <a16:creationId xmlns:a16="http://schemas.microsoft.com/office/drawing/2014/main" id="{DE086DF1-2493-4FAB-B3CB-52425DE45F9B}"/>
                </a:ext>
              </a:extLst>
            </p:cNvPr>
            <p:cNvSpPr txBox="1"/>
            <p:nvPr/>
          </p:nvSpPr>
          <p:spPr>
            <a:xfrm>
              <a:off x="5470016" y="4854321"/>
              <a:ext cx="1802130" cy="1179368"/>
            </a:xfrm>
            <a:prstGeom prst="rect">
              <a:avLst/>
            </a:prstGeom>
            <a:grpFill/>
          </p:spPr>
          <p:txBody>
            <a:bodyPr vert="horz" wrap="square" lIns="0" tIns="44450" rIns="0" bIns="0" rtlCol="0">
              <a:spAutoFit/>
            </a:bodyPr>
            <a:lstStyle/>
            <a:p>
              <a:pPr marL="334010" marR="5080" indent="-321945">
                <a:lnSpc>
                  <a:spcPts val="2430"/>
                </a:lnSpc>
                <a:spcBef>
                  <a:spcPts val="350"/>
                </a:spcBef>
              </a:pPr>
              <a:r>
                <a:rPr lang="en-US" sz="2200" spc="-15" dirty="0">
                  <a:solidFill>
                    <a:srgbClr val="FFFFFF"/>
                  </a:solidFill>
                  <a:latin typeface="Carlito"/>
                  <a:cs typeface="Carlito"/>
                </a:rPr>
                <a:t>Calc number of launches at each site</a:t>
              </a:r>
              <a:endParaRPr sz="2200" dirty="0">
                <a:latin typeface="Carlito"/>
                <a:cs typeface="Carlito"/>
              </a:endParaRPr>
            </a:p>
          </p:txBody>
        </p:sp>
        <p:grpSp>
          <p:nvGrpSpPr>
            <p:cNvPr id="14" name="object 27">
              <a:extLst>
                <a:ext uri="{FF2B5EF4-FFF2-40B4-BE49-F238E27FC236}">
                  <a16:creationId xmlns:a16="http://schemas.microsoft.com/office/drawing/2014/main" id="{9D62D119-5550-4A2A-8A20-7CB9BE58A9B1}"/>
                </a:ext>
              </a:extLst>
            </p:cNvPr>
            <p:cNvGrpSpPr/>
            <p:nvPr/>
          </p:nvGrpSpPr>
          <p:grpSpPr>
            <a:xfrm>
              <a:off x="8438388" y="2965704"/>
              <a:ext cx="2580640" cy="3080385"/>
              <a:chOff x="8438388" y="2965704"/>
              <a:chExt cx="2580640" cy="3080385"/>
            </a:xfrm>
            <a:grpFill/>
          </p:grpSpPr>
          <p:sp>
            <p:nvSpPr>
              <p:cNvPr id="28" name="object 28">
                <a:extLst>
                  <a:ext uri="{FF2B5EF4-FFF2-40B4-BE49-F238E27FC236}">
                    <a16:creationId xmlns:a16="http://schemas.microsoft.com/office/drawing/2014/main" id="{673EBFB2-AC88-402D-ACDE-9CD173C614E9}"/>
                  </a:ext>
                </a:extLst>
              </p:cNvPr>
              <p:cNvSpPr/>
              <p:nvPr/>
            </p:nvSpPr>
            <p:spPr>
              <a:xfrm>
                <a:off x="8833104" y="2965704"/>
                <a:ext cx="304800" cy="194157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9" name="object 29">
                <a:extLst>
                  <a:ext uri="{FF2B5EF4-FFF2-40B4-BE49-F238E27FC236}">
                    <a16:creationId xmlns:a16="http://schemas.microsoft.com/office/drawing/2014/main" id="{FA4F69AF-DF2B-4239-8578-D6DDE9F8D3D7}"/>
                  </a:ext>
                </a:extLst>
              </p:cNvPr>
              <p:cNvSpPr/>
              <p:nvPr/>
            </p:nvSpPr>
            <p:spPr>
              <a:xfrm>
                <a:off x="8854440" y="2987040"/>
                <a:ext cx="225551" cy="186232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0" name="object 30">
                <a:extLst>
                  <a:ext uri="{FF2B5EF4-FFF2-40B4-BE49-F238E27FC236}">
                    <a16:creationId xmlns:a16="http://schemas.microsoft.com/office/drawing/2014/main" id="{B8D3AA63-7949-47A5-96E8-21E13720E655}"/>
                  </a:ext>
                </a:extLst>
              </p:cNvPr>
              <p:cNvSpPr/>
              <p:nvPr/>
            </p:nvSpPr>
            <p:spPr>
              <a:xfrm>
                <a:off x="8438388" y="4465320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1" name="object 31">
                <a:extLst>
                  <a:ext uri="{FF2B5EF4-FFF2-40B4-BE49-F238E27FC236}">
                    <a16:creationId xmlns:a16="http://schemas.microsoft.com/office/drawing/2014/main" id="{29DE1E00-4096-47FE-B3B2-29871F9F6B69}"/>
                  </a:ext>
                </a:extLst>
              </p:cNvPr>
              <p:cNvSpPr/>
              <p:nvPr/>
            </p:nvSpPr>
            <p:spPr>
              <a:xfrm>
                <a:off x="8546592" y="4943855"/>
                <a:ext cx="2363724" cy="67360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2" name="object 32">
                <a:extLst>
                  <a:ext uri="{FF2B5EF4-FFF2-40B4-BE49-F238E27FC236}">
                    <a16:creationId xmlns:a16="http://schemas.microsoft.com/office/drawing/2014/main" id="{D8082E80-2E53-4537-8BDB-49DF87674E99}"/>
                  </a:ext>
                </a:extLst>
              </p:cNvPr>
              <p:cNvSpPr/>
              <p:nvPr/>
            </p:nvSpPr>
            <p:spPr>
              <a:xfrm>
                <a:off x="8459724" y="4486656"/>
                <a:ext cx="2500883" cy="1501140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5" name="object 33">
              <a:extLst>
                <a:ext uri="{FF2B5EF4-FFF2-40B4-BE49-F238E27FC236}">
                  <a16:creationId xmlns:a16="http://schemas.microsoft.com/office/drawing/2014/main" id="{5EFAB6AD-FCA2-432D-A899-15B0840962DC}"/>
                </a:ext>
              </a:extLst>
            </p:cNvPr>
            <p:cNvSpPr txBox="1"/>
            <p:nvPr/>
          </p:nvSpPr>
          <p:spPr>
            <a:xfrm>
              <a:off x="8727440" y="5007990"/>
              <a:ext cx="1943735" cy="839616"/>
            </a:xfrm>
            <a:prstGeom prst="rect">
              <a:avLst/>
            </a:prstGeom>
            <a:grpFill/>
          </p:spPr>
          <p:txBody>
            <a:bodyPr vert="horz" wrap="square" lIns="0" tIns="1206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95"/>
                </a:spcBef>
              </a:pPr>
              <a:r>
                <a:rPr lang="en-US" sz="2200" spc="-40" dirty="0">
                  <a:solidFill>
                    <a:srgbClr val="FFFFFF"/>
                  </a:solidFill>
                  <a:latin typeface="Carlito"/>
                  <a:cs typeface="Carlito"/>
                </a:rPr>
                <a:t>Create outcome labels</a:t>
              </a:r>
              <a:endParaRPr sz="2200" dirty="0">
                <a:latin typeface="Carlito"/>
                <a:cs typeface="Carlito"/>
              </a:endParaRPr>
            </a:p>
          </p:txBody>
        </p:sp>
        <p:grpSp>
          <p:nvGrpSpPr>
            <p:cNvPr id="16" name="object 34">
              <a:extLst>
                <a:ext uri="{FF2B5EF4-FFF2-40B4-BE49-F238E27FC236}">
                  <a16:creationId xmlns:a16="http://schemas.microsoft.com/office/drawing/2014/main" id="{915B940D-8DDF-4A42-9FEF-ACF350BAEB84}"/>
                </a:ext>
              </a:extLst>
            </p:cNvPr>
            <p:cNvGrpSpPr/>
            <p:nvPr/>
          </p:nvGrpSpPr>
          <p:grpSpPr>
            <a:xfrm>
              <a:off x="8438388" y="1089660"/>
              <a:ext cx="2580640" cy="3112135"/>
              <a:chOff x="8438388" y="1089660"/>
              <a:chExt cx="2580640" cy="3112135"/>
            </a:xfrm>
            <a:grpFill/>
          </p:grpSpPr>
          <p:sp>
            <p:nvSpPr>
              <p:cNvPr id="23" name="object 35">
                <a:extLst>
                  <a:ext uri="{FF2B5EF4-FFF2-40B4-BE49-F238E27FC236}">
                    <a16:creationId xmlns:a16="http://schemas.microsoft.com/office/drawing/2014/main" id="{EB56E8CB-B908-4E2A-A839-C439EBB8D77C}"/>
                  </a:ext>
                </a:extLst>
              </p:cNvPr>
              <p:cNvSpPr/>
              <p:nvPr/>
            </p:nvSpPr>
            <p:spPr>
              <a:xfrm>
                <a:off x="8833104" y="1089660"/>
                <a:ext cx="304800" cy="194157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4" name="object 36">
                <a:extLst>
                  <a:ext uri="{FF2B5EF4-FFF2-40B4-BE49-F238E27FC236}">
                    <a16:creationId xmlns:a16="http://schemas.microsoft.com/office/drawing/2014/main" id="{12A56E3A-99DE-4A75-BCEB-AC2BF0B51175}"/>
                  </a:ext>
                </a:extLst>
              </p:cNvPr>
              <p:cNvSpPr/>
              <p:nvPr/>
            </p:nvSpPr>
            <p:spPr>
              <a:xfrm>
                <a:off x="8854440" y="1110996"/>
                <a:ext cx="225551" cy="186232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5" name="object 37">
                <a:extLst>
                  <a:ext uri="{FF2B5EF4-FFF2-40B4-BE49-F238E27FC236}">
                    <a16:creationId xmlns:a16="http://schemas.microsoft.com/office/drawing/2014/main" id="{E48B18E4-A0CA-404B-ACE6-1501B1A96059}"/>
                  </a:ext>
                </a:extLst>
              </p:cNvPr>
              <p:cNvSpPr/>
              <p:nvPr/>
            </p:nvSpPr>
            <p:spPr>
              <a:xfrm>
                <a:off x="8438388" y="2589276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6" name="object 38">
                <a:extLst>
                  <a:ext uri="{FF2B5EF4-FFF2-40B4-BE49-F238E27FC236}">
                    <a16:creationId xmlns:a16="http://schemas.microsoft.com/office/drawing/2014/main" id="{553B37FE-BC53-4CF0-B6F1-AEA4234D2B69}"/>
                  </a:ext>
                </a:extLst>
              </p:cNvPr>
              <p:cNvSpPr/>
              <p:nvPr/>
            </p:nvSpPr>
            <p:spPr>
              <a:xfrm>
                <a:off x="8659368" y="2606040"/>
                <a:ext cx="2203704" cy="159562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7" name="object 39">
                <a:extLst>
                  <a:ext uri="{FF2B5EF4-FFF2-40B4-BE49-F238E27FC236}">
                    <a16:creationId xmlns:a16="http://schemas.microsoft.com/office/drawing/2014/main" id="{3A937375-5863-434B-8118-1D470C77C34A}"/>
                  </a:ext>
                </a:extLst>
              </p:cNvPr>
              <p:cNvSpPr/>
              <p:nvPr/>
            </p:nvSpPr>
            <p:spPr>
              <a:xfrm>
                <a:off x="8459724" y="2610612"/>
                <a:ext cx="2500883" cy="1501139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7" name="object 40">
              <a:extLst>
                <a:ext uri="{FF2B5EF4-FFF2-40B4-BE49-F238E27FC236}">
                  <a16:creationId xmlns:a16="http://schemas.microsoft.com/office/drawing/2014/main" id="{5D26F86E-CD32-47CF-95DF-E194C08D8A17}"/>
                </a:ext>
              </a:extLst>
            </p:cNvPr>
            <p:cNvSpPr txBox="1"/>
            <p:nvPr/>
          </p:nvSpPr>
          <p:spPr>
            <a:xfrm>
              <a:off x="8840216" y="2670810"/>
              <a:ext cx="1708150" cy="1566919"/>
            </a:xfrm>
            <a:prstGeom prst="rect">
              <a:avLst/>
            </a:prstGeom>
            <a:grpFill/>
          </p:spPr>
          <p:txBody>
            <a:bodyPr vert="horz" wrap="square" lIns="0" tIns="40005" rIns="0" bIns="0" rtlCol="0">
              <a:spAutoFit/>
            </a:bodyPr>
            <a:lstStyle/>
            <a:p>
              <a:pPr marL="12700" marR="5080" algn="ctr">
                <a:lnSpc>
                  <a:spcPct val="91600"/>
                </a:lnSpc>
                <a:spcBef>
                  <a:spcPts val="315"/>
                </a:spcBef>
              </a:pPr>
              <a:r>
                <a:rPr lang="en-US" sz="2200" spc="-45" dirty="0">
                  <a:solidFill>
                    <a:srgbClr val="FFFFFF"/>
                  </a:solidFill>
                  <a:latin typeface="Carlito"/>
                  <a:cs typeface="Carlito"/>
                </a:rPr>
                <a:t>Calc type of orbit and outcome of mission</a:t>
              </a:r>
              <a:endParaRPr sz="2200" dirty="0">
                <a:latin typeface="Carlito"/>
                <a:cs typeface="Carlito"/>
              </a:endParaRPr>
            </a:p>
          </p:txBody>
        </p:sp>
        <p:grpSp>
          <p:nvGrpSpPr>
            <p:cNvPr id="18" name="object 41">
              <a:extLst>
                <a:ext uri="{FF2B5EF4-FFF2-40B4-BE49-F238E27FC236}">
                  <a16:creationId xmlns:a16="http://schemas.microsoft.com/office/drawing/2014/main" id="{EBBEAA2D-B64B-45DA-B492-EAB18BF993A2}"/>
                </a:ext>
              </a:extLst>
            </p:cNvPr>
            <p:cNvGrpSpPr/>
            <p:nvPr/>
          </p:nvGrpSpPr>
          <p:grpSpPr>
            <a:xfrm>
              <a:off x="8438388" y="713231"/>
              <a:ext cx="2580640" cy="1580515"/>
              <a:chOff x="8438388" y="713231"/>
              <a:chExt cx="2580640" cy="1580515"/>
            </a:xfrm>
            <a:grpFill/>
          </p:grpSpPr>
          <p:sp>
            <p:nvSpPr>
              <p:cNvPr id="20" name="object 42">
                <a:extLst>
                  <a:ext uri="{FF2B5EF4-FFF2-40B4-BE49-F238E27FC236}">
                    <a16:creationId xmlns:a16="http://schemas.microsoft.com/office/drawing/2014/main" id="{4BE557C1-20F8-4C82-BA41-0785704467D4}"/>
                  </a:ext>
                </a:extLst>
              </p:cNvPr>
              <p:cNvSpPr/>
              <p:nvPr/>
            </p:nvSpPr>
            <p:spPr>
              <a:xfrm>
                <a:off x="8438388" y="713231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1" name="object 43">
                <a:extLst>
                  <a:ext uri="{FF2B5EF4-FFF2-40B4-BE49-F238E27FC236}">
                    <a16:creationId xmlns:a16="http://schemas.microsoft.com/office/drawing/2014/main" id="{C17967CA-65B5-4D91-A90C-8F784FA20E60}"/>
                  </a:ext>
                </a:extLst>
              </p:cNvPr>
              <p:cNvSpPr/>
              <p:nvPr/>
            </p:nvSpPr>
            <p:spPr>
              <a:xfrm>
                <a:off x="8525256" y="1037843"/>
                <a:ext cx="2468879" cy="981455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2" name="object 44">
                <a:extLst>
                  <a:ext uri="{FF2B5EF4-FFF2-40B4-BE49-F238E27FC236}">
                    <a16:creationId xmlns:a16="http://schemas.microsoft.com/office/drawing/2014/main" id="{094AAF5D-032F-41D7-8DDD-4F993464E0FF}"/>
                  </a:ext>
                </a:extLst>
              </p:cNvPr>
              <p:cNvSpPr/>
              <p:nvPr/>
            </p:nvSpPr>
            <p:spPr>
              <a:xfrm>
                <a:off x="8459724" y="734567"/>
                <a:ext cx="2500883" cy="1501139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9" name="object 45">
              <a:extLst>
                <a:ext uri="{FF2B5EF4-FFF2-40B4-BE49-F238E27FC236}">
                  <a16:creationId xmlns:a16="http://schemas.microsoft.com/office/drawing/2014/main" id="{060254F2-9E4A-4032-AE97-58B577DDA8C9}"/>
                </a:ext>
              </a:extLst>
            </p:cNvPr>
            <p:cNvSpPr txBox="1"/>
            <p:nvPr/>
          </p:nvSpPr>
          <p:spPr>
            <a:xfrm>
              <a:off x="8706104" y="996018"/>
              <a:ext cx="1983105" cy="806031"/>
            </a:xfrm>
            <a:prstGeom prst="rect">
              <a:avLst/>
            </a:prstGeom>
            <a:grpFill/>
          </p:spPr>
          <p:txBody>
            <a:bodyPr vert="horz" wrap="square" lIns="0" tIns="45719" rIns="0" bIns="0" rtlCol="0">
              <a:spAutoFit/>
            </a:bodyPr>
            <a:lstStyle/>
            <a:p>
              <a:pPr marL="384175" marR="5080" indent="-372110">
                <a:lnSpc>
                  <a:spcPts val="2420"/>
                </a:lnSpc>
                <a:spcBef>
                  <a:spcPts val="359"/>
                </a:spcBef>
              </a:pPr>
              <a:r>
                <a:rPr lang="en-US" sz="2200" spc="-20" dirty="0">
                  <a:solidFill>
                    <a:srgbClr val="FFFFFF"/>
                  </a:solidFill>
                  <a:latin typeface="Carlito"/>
                  <a:cs typeface="Carlito"/>
                </a:rPr>
                <a:t>Calc number and type of orbit</a:t>
              </a:r>
              <a:endParaRPr sz="2200" dirty="0">
                <a:latin typeface="Carlito"/>
                <a:cs typeface="Carli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 marR="556260">
              <a:lnSpc>
                <a:spcPts val="2210"/>
              </a:lnSpc>
              <a:spcBef>
                <a:spcPts val="335"/>
              </a:spcBef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Exploratory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Analysis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performed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on variables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spc="-50" dirty="0">
                <a:solidFill>
                  <a:srgbClr val="404040"/>
                </a:solidFill>
                <a:latin typeface="Carlito"/>
                <a:cs typeface="Carlito"/>
              </a:rPr>
              <a:t>Number,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Mass,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Site,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Orbit, Class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30" dirty="0">
                <a:solidFill>
                  <a:srgbClr val="404040"/>
                </a:solidFill>
                <a:latin typeface="Carlito"/>
                <a:cs typeface="Carlito"/>
              </a:rPr>
              <a:t>Year.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Plots</a:t>
            </a:r>
            <a:r>
              <a:rPr lang="en-US" sz="2400" u="heavy" spc="-5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 </a:t>
            </a:r>
            <a:r>
              <a:rPr lang="en-US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Used:</a:t>
            </a:r>
            <a:endParaRPr lang="en-US" sz="2400" dirty="0">
              <a:latin typeface="Carlito"/>
              <a:cs typeface="Carlito"/>
            </a:endParaRPr>
          </a:p>
          <a:p>
            <a:pPr marL="12700" marR="405765">
              <a:lnSpc>
                <a:spcPts val="2210"/>
              </a:lnSpc>
              <a:spcBef>
                <a:spcPts val="1430"/>
              </a:spcBef>
            </a:pP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Mass,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Mass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Site,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Rate,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Flight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Number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vs.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vs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Orbit,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Success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Yearly</a:t>
            </a:r>
            <a:r>
              <a:rPr lang="en-US" sz="2400" spc="7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Trend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160"/>
              </a:spcBef>
            </a:pP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plots, line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charts, 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bar plots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were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compare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relationships between variables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 to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decide if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relationship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exists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that they could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in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training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 machine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learning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model</a:t>
            </a:r>
            <a:endParaRPr lang="en-US" sz="2400" dirty="0">
              <a:latin typeface="Carlito"/>
              <a:cs typeface="Carlito"/>
            </a:endParaRPr>
          </a:p>
          <a:p>
            <a:pPr marL="12700" marR="5080">
              <a:lnSpc>
                <a:spcPct val="100000"/>
              </a:lnSpc>
              <a:spcBef>
                <a:spcPts val="1105"/>
              </a:spcBef>
            </a:pPr>
            <a:r>
              <a:rPr lang="en-US" sz="2400" u="heavy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https://github.com/pdee-design/IDM-data-science/blob/8943b592acb04f48449b8eb072700dfe2ab1b21a/eda%20with%20visualization.ipynb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Loaded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data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set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into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IBM DB2</a:t>
            </a:r>
            <a:r>
              <a:rPr lang="en-US" sz="2400" spc="-1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Database.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Queried using SQL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Python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integration.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Queries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were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made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get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better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understanding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the</a:t>
            </a:r>
            <a:r>
              <a:rPr lang="en-US" sz="2400" spc="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dataset.</a:t>
            </a:r>
            <a:endParaRPr lang="en-US" sz="2400" dirty="0">
              <a:latin typeface="Carlito"/>
              <a:cs typeface="Carlito"/>
            </a:endParaRPr>
          </a:p>
          <a:p>
            <a:pPr marL="12700" marR="434975">
              <a:lnSpc>
                <a:spcPts val="2200"/>
              </a:lnSpc>
              <a:spcBef>
                <a:spcPts val="144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Queried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information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about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names, mission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outcomes, various pay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load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sizes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of 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customers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versions,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landing</a:t>
            </a:r>
            <a:r>
              <a:rPr lang="en-US" sz="2400" spc="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outcomes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lang="en-US" sz="32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https://github.com/pdee-design/IDM-data-science/blob/8943b592acb04f48449b8eb072700dfe2ab1b21a/eda%20sql.ipynb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12700" marR="5080">
              <a:lnSpc>
                <a:spcPts val="2210"/>
              </a:lnSpc>
              <a:spcBef>
                <a:spcPts val="335"/>
              </a:spcBef>
            </a:pP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Folium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maps mark Launch Sites, 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unsuccessful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landings, and a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proximity example 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key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locations: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Railway, Highway,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Coast,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r>
              <a:rPr lang="en-US" sz="2400" spc="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60" dirty="0">
                <a:solidFill>
                  <a:srgbClr val="404040"/>
                </a:solidFill>
                <a:latin typeface="Carlito"/>
                <a:cs typeface="Carlito"/>
              </a:rPr>
              <a:t>City.</a:t>
            </a:r>
            <a:endParaRPr lang="en-US" sz="2400" dirty="0">
              <a:latin typeface="Carlito"/>
              <a:cs typeface="Carlito"/>
            </a:endParaRP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This </a:t>
            </a:r>
            <a:r>
              <a:rPr lang="en-US" sz="2400" spc="-15" dirty="0">
                <a:solidFill>
                  <a:srgbClr val="404040"/>
                </a:solidFill>
                <a:latin typeface="Carlito"/>
                <a:cs typeface="Carlito"/>
              </a:rPr>
              <a:t>allows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understand why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may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located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where they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are.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Also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visualizes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relative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location.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Dashboard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includes 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pie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chart and a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</a:t>
            </a:r>
            <a:r>
              <a:rPr lang="en-US" sz="2400" spc="-13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plot.</a:t>
            </a:r>
            <a:endParaRPr lang="en-US" sz="2400" dirty="0">
              <a:latin typeface="Carlito"/>
              <a:cs typeface="Carlito"/>
            </a:endParaRPr>
          </a:p>
          <a:p>
            <a:pPr marL="12700" marR="84455">
              <a:lnSpc>
                <a:spcPts val="2290"/>
              </a:lnSpc>
              <a:spcBef>
                <a:spcPts val="127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Pie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chart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can be selected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show distribution of successful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landings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all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can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be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selected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show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individual 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</a:t>
            </a:r>
            <a:r>
              <a:rPr lang="en-US" sz="2400" spc="-11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30" dirty="0">
                <a:solidFill>
                  <a:srgbClr val="404040"/>
                </a:solidFill>
                <a:latin typeface="Carlito"/>
                <a:cs typeface="Carlito"/>
              </a:rPr>
              <a:t>rates.</a:t>
            </a:r>
            <a:endParaRPr lang="en-US" sz="2400" dirty="0">
              <a:latin typeface="Carlito"/>
              <a:cs typeface="Carlito"/>
            </a:endParaRPr>
          </a:p>
          <a:p>
            <a:pPr marL="12700" marR="5080">
              <a:lnSpc>
                <a:spcPts val="2210"/>
              </a:lnSpc>
              <a:spcBef>
                <a:spcPts val="1375"/>
              </a:spcBef>
            </a:pP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takes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two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inputs: All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or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individual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payload mass on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slider between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0  and 10000</a:t>
            </a:r>
            <a:r>
              <a:rPr lang="en-US" sz="2400" spc="-1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kg.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 pie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chart is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used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to visualize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</a:t>
            </a:r>
            <a:r>
              <a:rPr lang="en-US" sz="2400" spc="2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40" dirty="0">
                <a:solidFill>
                  <a:srgbClr val="404040"/>
                </a:solidFill>
                <a:latin typeface="Carlito"/>
                <a:cs typeface="Carlito"/>
              </a:rPr>
              <a:t>rate.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50"/>
              </a:lnSpc>
              <a:spcBef>
                <a:spcPts val="1105"/>
              </a:spcBef>
            </a:pP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The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scatter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plot can help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us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see how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success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varies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across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launch </a:t>
            </a: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sites, </a:t>
            </a:r>
            <a:r>
              <a:rPr lang="en-US" sz="2400" spc="-10" dirty="0">
                <a:solidFill>
                  <a:srgbClr val="404040"/>
                </a:solidFill>
                <a:latin typeface="Carlito"/>
                <a:cs typeface="Carlito"/>
              </a:rPr>
              <a:t>payload </a:t>
            </a:r>
            <a:r>
              <a:rPr lang="en-US" sz="2400" spc="-5" dirty="0">
                <a:solidFill>
                  <a:srgbClr val="404040"/>
                </a:solidFill>
                <a:latin typeface="Carlito"/>
                <a:cs typeface="Carlito"/>
              </a:rPr>
              <a:t>mass,</a:t>
            </a:r>
            <a:r>
              <a:rPr lang="en-US" sz="2400" spc="15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and</a:t>
            </a:r>
            <a:endParaRPr lang="en-US" sz="2400" dirty="0">
              <a:latin typeface="Carlito"/>
              <a:cs typeface="Carlito"/>
            </a:endParaRPr>
          </a:p>
          <a:p>
            <a:pPr marL="12700">
              <a:lnSpc>
                <a:spcPts val="2350"/>
              </a:lnSpc>
            </a:pPr>
            <a:r>
              <a:rPr lang="en-US" sz="2400" spc="-20" dirty="0">
                <a:solidFill>
                  <a:srgbClr val="404040"/>
                </a:solidFill>
                <a:latin typeface="Carlito"/>
                <a:cs typeface="Carlito"/>
              </a:rPr>
              <a:t>Booster </a:t>
            </a:r>
            <a:r>
              <a:rPr lang="en-US" sz="2400" spc="-25" dirty="0">
                <a:solidFill>
                  <a:srgbClr val="404040"/>
                </a:solidFill>
                <a:latin typeface="Carlito"/>
                <a:cs typeface="Carlito"/>
              </a:rPr>
              <a:t>version</a:t>
            </a:r>
            <a:r>
              <a:rPr lang="en-US" sz="2400" dirty="0">
                <a:solidFill>
                  <a:srgbClr val="404040"/>
                </a:solidFill>
                <a:latin typeface="Carlito"/>
                <a:cs typeface="Carlito"/>
              </a:rPr>
              <a:t> </a:t>
            </a:r>
            <a:r>
              <a:rPr lang="en-US" sz="2400" spc="-45" dirty="0">
                <a:solidFill>
                  <a:srgbClr val="404040"/>
                </a:solidFill>
                <a:latin typeface="Carlito"/>
                <a:cs typeface="Carlito"/>
              </a:rPr>
              <a:t>category.</a:t>
            </a:r>
            <a:endParaRPr lang="en-US" sz="2400" dirty="0">
              <a:latin typeface="Carlito"/>
              <a:cs typeface="Carlito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4"/>
            <a:ext cx="3426323" cy="4493725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carried out using classification models ​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Regression, Support Vector  Machine, Decision Tree Classifier, and K Nearest Neighbors​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Tuned models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pSp>
        <p:nvGrpSpPr>
          <p:cNvPr id="6" name="object 5">
            <a:extLst>
              <a:ext uri="{FF2B5EF4-FFF2-40B4-BE49-F238E27FC236}">
                <a16:creationId xmlns:a16="http://schemas.microsoft.com/office/drawing/2014/main" id="{E75683BD-66A5-4ED9-9BB9-BFB15E08D62C}"/>
              </a:ext>
            </a:extLst>
          </p:cNvPr>
          <p:cNvGrpSpPr/>
          <p:nvPr/>
        </p:nvGrpSpPr>
        <p:grpSpPr>
          <a:xfrm>
            <a:off x="4643245" y="1702688"/>
            <a:ext cx="1938655" cy="1728470"/>
            <a:chOff x="3822191" y="1933955"/>
            <a:chExt cx="1938655" cy="1728470"/>
          </a:xfrm>
          <a:solidFill>
            <a:srgbClr val="8EB4E3"/>
          </a:solidFill>
        </p:grpSpPr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8E090E1C-0DF5-482C-84F3-C39BE9140463}"/>
                </a:ext>
              </a:extLst>
            </p:cNvPr>
            <p:cNvSpPr/>
            <p:nvPr/>
          </p:nvSpPr>
          <p:spPr>
            <a:xfrm>
              <a:off x="4133087" y="2229611"/>
              <a:ext cx="173990" cy="1432560"/>
            </a:xfrm>
            <a:custGeom>
              <a:avLst/>
              <a:gdLst/>
              <a:ahLst/>
              <a:cxnLst/>
              <a:rect l="l" t="t" r="r" b="b"/>
              <a:pathLst>
                <a:path w="173989" h="1432560">
                  <a:moveTo>
                    <a:pt x="173482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3482" y="1432560"/>
                  </a:lnTo>
                  <a:lnTo>
                    <a:pt x="17348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7">
              <a:extLst>
                <a:ext uri="{FF2B5EF4-FFF2-40B4-BE49-F238E27FC236}">
                  <a16:creationId xmlns:a16="http://schemas.microsoft.com/office/drawing/2014/main" id="{F4442C5E-1096-4D40-ABB2-35ADB63CC55A}"/>
                </a:ext>
              </a:extLst>
            </p:cNvPr>
            <p:cNvSpPr/>
            <p:nvPr/>
          </p:nvSpPr>
          <p:spPr>
            <a:xfrm>
              <a:off x="3829811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1807845" y="0"/>
                  </a:moveTo>
                  <a:lnTo>
                    <a:pt x="115315" y="0"/>
                  </a:lnTo>
                  <a:lnTo>
                    <a:pt x="70485" y="9016"/>
                  </a:lnTo>
                  <a:lnTo>
                    <a:pt x="33782" y="33782"/>
                  </a:lnTo>
                  <a:lnTo>
                    <a:pt x="9016" y="70485"/>
                  </a:lnTo>
                  <a:lnTo>
                    <a:pt x="0" y="115315"/>
                  </a:lnTo>
                  <a:lnTo>
                    <a:pt x="0" y="1038225"/>
                  </a:lnTo>
                  <a:lnTo>
                    <a:pt x="9016" y="1083056"/>
                  </a:lnTo>
                  <a:lnTo>
                    <a:pt x="33782" y="1119759"/>
                  </a:lnTo>
                  <a:lnTo>
                    <a:pt x="70485" y="1144524"/>
                  </a:lnTo>
                  <a:lnTo>
                    <a:pt x="115315" y="1153540"/>
                  </a:lnTo>
                  <a:lnTo>
                    <a:pt x="1807845" y="1153540"/>
                  </a:lnTo>
                  <a:lnTo>
                    <a:pt x="1852676" y="1144524"/>
                  </a:lnTo>
                  <a:lnTo>
                    <a:pt x="1889378" y="1119759"/>
                  </a:lnTo>
                  <a:lnTo>
                    <a:pt x="1914143" y="1083056"/>
                  </a:lnTo>
                  <a:lnTo>
                    <a:pt x="1923161" y="1038225"/>
                  </a:lnTo>
                  <a:lnTo>
                    <a:pt x="1923161" y="115315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6" y="9016"/>
                  </a:lnTo>
                  <a:lnTo>
                    <a:pt x="180784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8">
              <a:extLst>
                <a:ext uri="{FF2B5EF4-FFF2-40B4-BE49-F238E27FC236}">
                  <a16:creationId xmlns:a16="http://schemas.microsoft.com/office/drawing/2014/main" id="{AA39200B-3BF5-4593-9177-511096B87B04}"/>
                </a:ext>
              </a:extLst>
            </p:cNvPr>
            <p:cNvSpPr/>
            <p:nvPr/>
          </p:nvSpPr>
          <p:spPr>
            <a:xfrm>
              <a:off x="3829811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0" y="115315"/>
                  </a:moveTo>
                  <a:lnTo>
                    <a:pt x="9016" y="70485"/>
                  </a:lnTo>
                  <a:lnTo>
                    <a:pt x="33782" y="33782"/>
                  </a:lnTo>
                  <a:lnTo>
                    <a:pt x="70485" y="9016"/>
                  </a:lnTo>
                  <a:lnTo>
                    <a:pt x="115315" y="0"/>
                  </a:lnTo>
                  <a:lnTo>
                    <a:pt x="1807845" y="0"/>
                  </a:lnTo>
                  <a:lnTo>
                    <a:pt x="1852676" y="9016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5"/>
                  </a:lnTo>
                  <a:lnTo>
                    <a:pt x="1923161" y="1038225"/>
                  </a:lnTo>
                  <a:lnTo>
                    <a:pt x="1914143" y="1083056"/>
                  </a:lnTo>
                  <a:lnTo>
                    <a:pt x="1889378" y="1119759"/>
                  </a:lnTo>
                  <a:lnTo>
                    <a:pt x="1852676" y="1144524"/>
                  </a:lnTo>
                  <a:lnTo>
                    <a:pt x="1807845" y="1153540"/>
                  </a:lnTo>
                  <a:lnTo>
                    <a:pt x="115315" y="1153540"/>
                  </a:lnTo>
                  <a:lnTo>
                    <a:pt x="70485" y="1144524"/>
                  </a:lnTo>
                  <a:lnTo>
                    <a:pt x="33782" y="1119759"/>
                  </a:lnTo>
                  <a:lnTo>
                    <a:pt x="9016" y="1083056"/>
                  </a:lnTo>
                  <a:lnTo>
                    <a:pt x="0" y="1038225"/>
                  </a:lnTo>
                  <a:lnTo>
                    <a:pt x="0" y="115315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9">
            <a:extLst>
              <a:ext uri="{FF2B5EF4-FFF2-40B4-BE49-F238E27FC236}">
                <a16:creationId xmlns:a16="http://schemas.microsoft.com/office/drawing/2014/main" id="{34E665E1-9042-4678-8AF3-2E1428C56285}"/>
              </a:ext>
            </a:extLst>
          </p:cNvPr>
          <p:cNvSpPr txBox="1"/>
          <p:nvPr/>
        </p:nvSpPr>
        <p:spPr>
          <a:xfrm>
            <a:off x="4819775" y="1988693"/>
            <a:ext cx="1568450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Split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label</a:t>
            </a:r>
            <a:r>
              <a:rPr sz="1700" spc="-19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column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11" name="object 10">
            <a:extLst>
              <a:ext uri="{FF2B5EF4-FFF2-40B4-BE49-F238E27FC236}">
                <a16:creationId xmlns:a16="http://schemas.microsoft.com/office/drawing/2014/main" id="{BACC2E4E-1829-4BD4-BA6A-6027D72A0BA0}"/>
              </a:ext>
            </a:extLst>
          </p:cNvPr>
          <p:cNvSpPr txBox="1"/>
          <p:nvPr/>
        </p:nvSpPr>
        <p:spPr>
          <a:xfrm>
            <a:off x="4739004" y="2224913"/>
            <a:ext cx="1722755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‘Class’ </a:t>
            </a:r>
            <a:r>
              <a:rPr sz="1700" spc="-15" dirty="0">
                <a:solidFill>
                  <a:srgbClr val="FFFFFF"/>
                </a:solidFill>
                <a:latin typeface="Carlito"/>
                <a:cs typeface="Carlito"/>
              </a:rPr>
              <a:t>from</a:t>
            </a:r>
            <a:r>
              <a:rPr sz="1700" spc="-2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15" dirty="0">
                <a:solidFill>
                  <a:srgbClr val="FFFFFF"/>
                </a:solidFill>
                <a:latin typeface="Carlito"/>
                <a:cs typeface="Carlito"/>
              </a:rPr>
              <a:t>dataset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12" name="object 11">
            <a:extLst>
              <a:ext uri="{FF2B5EF4-FFF2-40B4-BE49-F238E27FC236}">
                <a16:creationId xmlns:a16="http://schemas.microsoft.com/office/drawing/2014/main" id="{B04F3840-70FB-4584-BF62-27313E713DB2}"/>
              </a:ext>
            </a:extLst>
          </p:cNvPr>
          <p:cNvGrpSpPr/>
          <p:nvPr/>
        </p:nvGrpSpPr>
        <p:grpSpPr>
          <a:xfrm>
            <a:off x="4643245" y="3144392"/>
            <a:ext cx="1938655" cy="1729739"/>
            <a:chOff x="3822191" y="3375659"/>
            <a:chExt cx="1938655" cy="1729739"/>
          </a:xfrm>
          <a:solidFill>
            <a:srgbClr val="8EB4E3"/>
          </a:solidFill>
        </p:grpSpPr>
        <p:sp>
          <p:nvSpPr>
            <p:cNvPr id="13" name="object 12">
              <a:extLst>
                <a:ext uri="{FF2B5EF4-FFF2-40B4-BE49-F238E27FC236}">
                  <a16:creationId xmlns:a16="http://schemas.microsoft.com/office/drawing/2014/main" id="{AB8BBCB1-01DC-4C0C-87E0-E48D6053E26B}"/>
                </a:ext>
              </a:extLst>
            </p:cNvPr>
            <p:cNvSpPr/>
            <p:nvPr/>
          </p:nvSpPr>
          <p:spPr>
            <a:xfrm>
              <a:off x="4133087" y="3672839"/>
              <a:ext cx="173990" cy="1432560"/>
            </a:xfrm>
            <a:custGeom>
              <a:avLst/>
              <a:gdLst/>
              <a:ahLst/>
              <a:cxnLst/>
              <a:rect l="l" t="t" r="r" b="b"/>
              <a:pathLst>
                <a:path w="173989" h="1432560">
                  <a:moveTo>
                    <a:pt x="173482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3482" y="1432560"/>
                  </a:lnTo>
                  <a:lnTo>
                    <a:pt x="17348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3">
              <a:extLst>
                <a:ext uri="{FF2B5EF4-FFF2-40B4-BE49-F238E27FC236}">
                  <a16:creationId xmlns:a16="http://schemas.microsoft.com/office/drawing/2014/main" id="{61AFC9AF-9597-4407-9084-F22413E8A3D0}"/>
                </a:ext>
              </a:extLst>
            </p:cNvPr>
            <p:cNvSpPr/>
            <p:nvPr/>
          </p:nvSpPr>
          <p:spPr>
            <a:xfrm>
              <a:off x="3829811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4" h="1155064">
                  <a:moveTo>
                    <a:pt x="1807590" y="0"/>
                  </a:moveTo>
                  <a:lnTo>
                    <a:pt x="115570" y="0"/>
                  </a:lnTo>
                  <a:lnTo>
                    <a:pt x="70612" y="9017"/>
                  </a:lnTo>
                  <a:lnTo>
                    <a:pt x="33782" y="33782"/>
                  </a:lnTo>
                  <a:lnTo>
                    <a:pt x="9016" y="70485"/>
                  </a:lnTo>
                  <a:lnTo>
                    <a:pt x="0" y="115570"/>
                  </a:lnTo>
                  <a:lnTo>
                    <a:pt x="0" y="1039114"/>
                  </a:lnTo>
                  <a:lnTo>
                    <a:pt x="9016" y="1084199"/>
                  </a:lnTo>
                  <a:lnTo>
                    <a:pt x="33782" y="1120902"/>
                  </a:lnTo>
                  <a:lnTo>
                    <a:pt x="70612" y="1145667"/>
                  </a:lnTo>
                  <a:lnTo>
                    <a:pt x="115570" y="1154684"/>
                  </a:lnTo>
                  <a:lnTo>
                    <a:pt x="1807590" y="1154684"/>
                  </a:lnTo>
                  <a:lnTo>
                    <a:pt x="1852549" y="1145667"/>
                  </a:lnTo>
                  <a:lnTo>
                    <a:pt x="1889378" y="1120902"/>
                  </a:lnTo>
                  <a:lnTo>
                    <a:pt x="1914143" y="1084199"/>
                  </a:lnTo>
                  <a:lnTo>
                    <a:pt x="1923161" y="1039114"/>
                  </a:lnTo>
                  <a:lnTo>
                    <a:pt x="1923161" y="115570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549" y="9017"/>
                  </a:lnTo>
                  <a:lnTo>
                    <a:pt x="180759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4">
              <a:extLst>
                <a:ext uri="{FF2B5EF4-FFF2-40B4-BE49-F238E27FC236}">
                  <a16:creationId xmlns:a16="http://schemas.microsoft.com/office/drawing/2014/main" id="{FE09FC36-F85D-45F4-AC45-883C884E83E5}"/>
                </a:ext>
              </a:extLst>
            </p:cNvPr>
            <p:cNvSpPr/>
            <p:nvPr/>
          </p:nvSpPr>
          <p:spPr>
            <a:xfrm>
              <a:off x="3829811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4" h="1155064">
                  <a:moveTo>
                    <a:pt x="0" y="115570"/>
                  </a:moveTo>
                  <a:lnTo>
                    <a:pt x="9016" y="70485"/>
                  </a:lnTo>
                  <a:lnTo>
                    <a:pt x="33782" y="33782"/>
                  </a:lnTo>
                  <a:lnTo>
                    <a:pt x="70612" y="9017"/>
                  </a:lnTo>
                  <a:lnTo>
                    <a:pt x="115570" y="0"/>
                  </a:lnTo>
                  <a:lnTo>
                    <a:pt x="1807590" y="0"/>
                  </a:lnTo>
                  <a:lnTo>
                    <a:pt x="1852549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570"/>
                  </a:lnTo>
                  <a:lnTo>
                    <a:pt x="1923161" y="1039114"/>
                  </a:lnTo>
                  <a:lnTo>
                    <a:pt x="1914143" y="1084199"/>
                  </a:lnTo>
                  <a:lnTo>
                    <a:pt x="1889378" y="1120902"/>
                  </a:lnTo>
                  <a:lnTo>
                    <a:pt x="1852549" y="1145667"/>
                  </a:lnTo>
                  <a:lnTo>
                    <a:pt x="1807590" y="1154684"/>
                  </a:lnTo>
                  <a:lnTo>
                    <a:pt x="115570" y="1154684"/>
                  </a:lnTo>
                  <a:lnTo>
                    <a:pt x="70612" y="1145667"/>
                  </a:lnTo>
                  <a:lnTo>
                    <a:pt x="33782" y="1120902"/>
                  </a:lnTo>
                  <a:lnTo>
                    <a:pt x="9016" y="1084199"/>
                  </a:lnTo>
                  <a:lnTo>
                    <a:pt x="0" y="1039114"/>
                  </a:lnTo>
                  <a:lnTo>
                    <a:pt x="0" y="115570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5">
            <a:extLst>
              <a:ext uri="{FF2B5EF4-FFF2-40B4-BE49-F238E27FC236}">
                <a16:creationId xmlns:a16="http://schemas.microsoft.com/office/drawing/2014/main" id="{E9D52DFE-00A2-4173-897C-704321E8922B}"/>
              </a:ext>
            </a:extLst>
          </p:cNvPr>
          <p:cNvSpPr txBox="1"/>
          <p:nvPr/>
        </p:nvSpPr>
        <p:spPr>
          <a:xfrm>
            <a:off x="4831968" y="3313048"/>
            <a:ext cx="1524635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Fit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and</a:t>
            </a:r>
            <a:r>
              <a:rPr sz="1700" spc="-1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45" dirty="0">
                <a:solidFill>
                  <a:srgbClr val="FFFFFF"/>
                </a:solidFill>
                <a:latin typeface="Carlito"/>
                <a:cs typeface="Carlito"/>
              </a:rPr>
              <a:t>Transform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17" name="object 16">
            <a:extLst>
              <a:ext uri="{FF2B5EF4-FFF2-40B4-BE49-F238E27FC236}">
                <a16:creationId xmlns:a16="http://schemas.microsoft.com/office/drawing/2014/main" id="{8ADFCF94-4C21-46A5-86E8-CD4EE486EDFF}"/>
              </a:ext>
            </a:extLst>
          </p:cNvPr>
          <p:cNvSpPr txBox="1"/>
          <p:nvPr/>
        </p:nvSpPr>
        <p:spPr>
          <a:xfrm>
            <a:off x="4966080" y="3549015"/>
            <a:ext cx="1281430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5" dirty="0">
                <a:solidFill>
                  <a:srgbClr val="FFFFFF"/>
                </a:solidFill>
                <a:latin typeface="Carlito"/>
                <a:cs typeface="Carlito"/>
              </a:rPr>
              <a:t>Features</a:t>
            </a:r>
            <a:r>
              <a:rPr sz="170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using</a:t>
            </a:r>
            <a:endParaRPr sz="1700" dirty="0">
              <a:latin typeface="Carlito"/>
              <a:cs typeface="Carlito"/>
            </a:endParaRPr>
          </a:p>
        </p:txBody>
      </p:sp>
      <p:sp>
        <p:nvSpPr>
          <p:cNvPr id="18" name="object 17">
            <a:extLst>
              <a:ext uri="{FF2B5EF4-FFF2-40B4-BE49-F238E27FC236}">
                <a16:creationId xmlns:a16="http://schemas.microsoft.com/office/drawing/2014/main" id="{D724EC65-C704-4BE7-B75D-4B3EB2D698CF}"/>
              </a:ext>
            </a:extLst>
          </p:cNvPr>
          <p:cNvSpPr txBox="1"/>
          <p:nvPr/>
        </p:nvSpPr>
        <p:spPr>
          <a:xfrm>
            <a:off x="4918836" y="3786759"/>
            <a:ext cx="1367790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Standard</a:t>
            </a:r>
            <a:r>
              <a:rPr sz="1700" spc="-2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Scaler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19" name="object 18">
            <a:extLst>
              <a:ext uri="{FF2B5EF4-FFF2-40B4-BE49-F238E27FC236}">
                <a16:creationId xmlns:a16="http://schemas.microsoft.com/office/drawing/2014/main" id="{184E2A49-B6E1-447A-AE2B-39F17C5212D2}"/>
              </a:ext>
            </a:extLst>
          </p:cNvPr>
          <p:cNvGrpSpPr/>
          <p:nvPr/>
        </p:nvGrpSpPr>
        <p:grpSpPr>
          <a:xfrm>
            <a:off x="4643245" y="4587621"/>
            <a:ext cx="2950845" cy="1169035"/>
            <a:chOff x="3822191" y="4818888"/>
            <a:chExt cx="2950845" cy="1169035"/>
          </a:xfrm>
          <a:solidFill>
            <a:srgbClr val="8EB4E3"/>
          </a:solidFill>
        </p:grpSpPr>
        <p:sp>
          <p:nvSpPr>
            <p:cNvPr id="20" name="object 19">
              <a:extLst>
                <a:ext uri="{FF2B5EF4-FFF2-40B4-BE49-F238E27FC236}">
                  <a16:creationId xmlns:a16="http://schemas.microsoft.com/office/drawing/2014/main" id="{5E079659-DDF2-4FA7-A3B3-1078236F2A8A}"/>
                </a:ext>
              </a:extLst>
            </p:cNvPr>
            <p:cNvSpPr/>
            <p:nvPr/>
          </p:nvSpPr>
          <p:spPr>
            <a:xfrm>
              <a:off x="4224527" y="5023104"/>
              <a:ext cx="2548255" cy="173990"/>
            </a:xfrm>
            <a:custGeom>
              <a:avLst/>
              <a:gdLst/>
              <a:ahLst/>
              <a:cxnLst/>
              <a:rect l="l" t="t" r="r" b="b"/>
              <a:pathLst>
                <a:path w="2548254" h="173989">
                  <a:moveTo>
                    <a:pt x="2548001" y="0"/>
                  </a:moveTo>
                  <a:lnTo>
                    <a:pt x="0" y="0"/>
                  </a:lnTo>
                  <a:lnTo>
                    <a:pt x="0" y="173482"/>
                  </a:lnTo>
                  <a:lnTo>
                    <a:pt x="2548001" y="173482"/>
                  </a:lnTo>
                  <a:lnTo>
                    <a:pt x="254800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0">
              <a:extLst>
                <a:ext uri="{FF2B5EF4-FFF2-40B4-BE49-F238E27FC236}">
                  <a16:creationId xmlns:a16="http://schemas.microsoft.com/office/drawing/2014/main" id="{00407F40-1D29-47BC-96E6-35E1E0F56FC2}"/>
                </a:ext>
              </a:extLst>
            </p:cNvPr>
            <p:cNvSpPr/>
            <p:nvPr/>
          </p:nvSpPr>
          <p:spPr>
            <a:xfrm>
              <a:off x="3829811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1807845" y="0"/>
                  </a:moveTo>
                  <a:lnTo>
                    <a:pt x="115315" y="0"/>
                  </a:lnTo>
                  <a:lnTo>
                    <a:pt x="70485" y="9017"/>
                  </a:lnTo>
                  <a:lnTo>
                    <a:pt x="33782" y="33782"/>
                  </a:lnTo>
                  <a:lnTo>
                    <a:pt x="9016" y="70485"/>
                  </a:lnTo>
                  <a:lnTo>
                    <a:pt x="0" y="115316"/>
                  </a:lnTo>
                  <a:lnTo>
                    <a:pt x="0" y="1038186"/>
                  </a:lnTo>
                  <a:lnTo>
                    <a:pt x="9016" y="1083081"/>
                  </a:lnTo>
                  <a:lnTo>
                    <a:pt x="33782" y="1119759"/>
                  </a:lnTo>
                  <a:lnTo>
                    <a:pt x="70485" y="1144473"/>
                  </a:lnTo>
                  <a:lnTo>
                    <a:pt x="115315" y="1153541"/>
                  </a:lnTo>
                  <a:lnTo>
                    <a:pt x="1807845" y="1153541"/>
                  </a:lnTo>
                  <a:lnTo>
                    <a:pt x="1852676" y="1144473"/>
                  </a:lnTo>
                  <a:lnTo>
                    <a:pt x="1889378" y="1119759"/>
                  </a:lnTo>
                  <a:lnTo>
                    <a:pt x="1914143" y="1083081"/>
                  </a:lnTo>
                  <a:lnTo>
                    <a:pt x="1923161" y="1038186"/>
                  </a:lnTo>
                  <a:lnTo>
                    <a:pt x="1923161" y="115316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6" y="9017"/>
                  </a:lnTo>
                  <a:lnTo>
                    <a:pt x="180784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1">
              <a:extLst>
                <a:ext uri="{FF2B5EF4-FFF2-40B4-BE49-F238E27FC236}">
                  <a16:creationId xmlns:a16="http://schemas.microsoft.com/office/drawing/2014/main" id="{8AB29022-4ECB-4E47-9F88-D37A74DD51B3}"/>
                </a:ext>
              </a:extLst>
            </p:cNvPr>
            <p:cNvSpPr/>
            <p:nvPr/>
          </p:nvSpPr>
          <p:spPr>
            <a:xfrm>
              <a:off x="3829811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0" y="115316"/>
                  </a:moveTo>
                  <a:lnTo>
                    <a:pt x="9016" y="70485"/>
                  </a:lnTo>
                  <a:lnTo>
                    <a:pt x="33782" y="33782"/>
                  </a:lnTo>
                  <a:lnTo>
                    <a:pt x="70485" y="9017"/>
                  </a:lnTo>
                  <a:lnTo>
                    <a:pt x="115315" y="0"/>
                  </a:lnTo>
                  <a:lnTo>
                    <a:pt x="1807845" y="0"/>
                  </a:lnTo>
                  <a:lnTo>
                    <a:pt x="1852676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6"/>
                  </a:lnTo>
                  <a:lnTo>
                    <a:pt x="1923161" y="1038186"/>
                  </a:lnTo>
                  <a:lnTo>
                    <a:pt x="1914143" y="1083081"/>
                  </a:lnTo>
                  <a:lnTo>
                    <a:pt x="1889378" y="1119759"/>
                  </a:lnTo>
                  <a:lnTo>
                    <a:pt x="1852676" y="1144473"/>
                  </a:lnTo>
                  <a:lnTo>
                    <a:pt x="1807845" y="1153541"/>
                  </a:lnTo>
                  <a:lnTo>
                    <a:pt x="115315" y="1153541"/>
                  </a:lnTo>
                  <a:lnTo>
                    <a:pt x="70485" y="1144473"/>
                  </a:lnTo>
                  <a:lnTo>
                    <a:pt x="33782" y="1119759"/>
                  </a:lnTo>
                  <a:lnTo>
                    <a:pt x="9016" y="1083081"/>
                  </a:lnTo>
                  <a:lnTo>
                    <a:pt x="0" y="1038186"/>
                  </a:lnTo>
                  <a:lnTo>
                    <a:pt x="0" y="115316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2">
            <a:extLst>
              <a:ext uri="{FF2B5EF4-FFF2-40B4-BE49-F238E27FC236}">
                <a16:creationId xmlns:a16="http://schemas.microsoft.com/office/drawing/2014/main" id="{2E8FE23E-951F-4762-83A8-4621FB964A28}"/>
              </a:ext>
            </a:extLst>
          </p:cNvPr>
          <p:cNvSpPr txBox="1"/>
          <p:nvPr/>
        </p:nvSpPr>
        <p:spPr>
          <a:xfrm>
            <a:off x="4924932" y="4873574"/>
            <a:ext cx="1344930" cy="285750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30" dirty="0">
                <a:solidFill>
                  <a:srgbClr val="FFFFFF"/>
                </a:solidFill>
                <a:latin typeface="Carlito"/>
                <a:cs typeface="Carlito"/>
              </a:rPr>
              <a:t>Train_test_split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24" name="object 23">
            <a:extLst>
              <a:ext uri="{FF2B5EF4-FFF2-40B4-BE49-F238E27FC236}">
                <a16:creationId xmlns:a16="http://schemas.microsoft.com/office/drawing/2014/main" id="{3F749C1D-50DC-43C2-A703-A1B4934BE94D}"/>
              </a:ext>
            </a:extLst>
          </p:cNvPr>
          <p:cNvSpPr txBox="1"/>
          <p:nvPr/>
        </p:nvSpPr>
        <p:spPr>
          <a:xfrm>
            <a:off x="5404992" y="5110480"/>
            <a:ext cx="411480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d</a:t>
            </a:r>
            <a:r>
              <a:rPr sz="1700" spc="-25" dirty="0">
                <a:solidFill>
                  <a:srgbClr val="FFFFFF"/>
                </a:solidFill>
                <a:latin typeface="Carlito"/>
                <a:cs typeface="Carlito"/>
              </a:rPr>
              <a:t>a</a:t>
            </a:r>
            <a:r>
              <a:rPr sz="1700" spc="-45" dirty="0">
                <a:solidFill>
                  <a:srgbClr val="FFFFFF"/>
                </a:solidFill>
                <a:latin typeface="Carlito"/>
                <a:cs typeface="Carlito"/>
              </a:rPr>
              <a:t>t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25" name="object 24">
            <a:extLst>
              <a:ext uri="{FF2B5EF4-FFF2-40B4-BE49-F238E27FC236}">
                <a16:creationId xmlns:a16="http://schemas.microsoft.com/office/drawing/2014/main" id="{14005908-A3EA-468E-A87D-6D6C65229DFA}"/>
              </a:ext>
            </a:extLst>
          </p:cNvPr>
          <p:cNvGrpSpPr/>
          <p:nvPr/>
        </p:nvGrpSpPr>
        <p:grpSpPr>
          <a:xfrm>
            <a:off x="7202042" y="3441573"/>
            <a:ext cx="1938655" cy="2315210"/>
            <a:chOff x="6380988" y="3672840"/>
            <a:chExt cx="1938655" cy="2315210"/>
          </a:xfrm>
          <a:solidFill>
            <a:srgbClr val="8EB4E3"/>
          </a:solidFill>
        </p:grpSpPr>
        <p:sp>
          <p:nvSpPr>
            <p:cNvPr id="26" name="object 25">
              <a:extLst>
                <a:ext uri="{FF2B5EF4-FFF2-40B4-BE49-F238E27FC236}">
                  <a16:creationId xmlns:a16="http://schemas.microsoft.com/office/drawing/2014/main" id="{D97B9CE0-763D-467A-8E2C-B782F189D653}"/>
                </a:ext>
              </a:extLst>
            </p:cNvPr>
            <p:cNvSpPr/>
            <p:nvPr/>
          </p:nvSpPr>
          <p:spPr>
            <a:xfrm>
              <a:off x="6691884" y="3672840"/>
              <a:ext cx="172085" cy="1432560"/>
            </a:xfrm>
            <a:custGeom>
              <a:avLst/>
              <a:gdLst/>
              <a:ahLst/>
              <a:cxnLst/>
              <a:rect l="l" t="t" r="r" b="b"/>
              <a:pathLst>
                <a:path w="172084" h="1432560">
                  <a:moveTo>
                    <a:pt x="171703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1703" y="1432560"/>
                  </a:lnTo>
                  <a:lnTo>
                    <a:pt x="17170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6">
              <a:extLst>
                <a:ext uri="{FF2B5EF4-FFF2-40B4-BE49-F238E27FC236}">
                  <a16:creationId xmlns:a16="http://schemas.microsoft.com/office/drawing/2014/main" id="{6B5A92DF-5908-48C1-B4EE-966CF2B286E5}"/>
                </a:ext>
              </a:extLst>
            </p:cNvPr>
            <p:cNvSpPr/>
            <p:nvPr/>
          </p:nvSpPr>
          <p:spPr>
            <a:xfrm>
              <a:off x="6388608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1807844" y="0"/>
                  </a:moveTo>
                  <a:lnTo>
                    <a:pt x="115315" y="0"/>
                  </a:lnTo>
                  <a:lnTo>
                    <a:pt x="70484" y="9017"/>
                  </a:lnTo>
                  <a:lnTo>
                    <a:pt x="33781" y="33782"/>
                  </a:lnTo>
                  <a:lnTo>
                    <a:pt x="9016" y="70485"/>
                  </a:lnTo>
                  <a:lnTo>
                    <a:pt x="0" y="115316"/>
                  </a:lnTo>
                  <a:lnTo>
                    <a:pt x="0" y="1038186"/>
                  </a:lnTo>
                  <a:lnTo>
                    <a:pt x="9016" y="1083081"/>
                  </a:lnTo>
                  <a:lnTo>
                    <a:pt x="33781" y="1119759"/>
                  </a:lnTo>
                  <a:lnTo>
                    <a:pt x="70484" y="1144473"/>
                  </a:lnTo>
                  <a:lnTo>
                    <a:pt x="115315" y="1153541"/>
                  </a:lnTo>
                  <a:lnTo>
                    <a:pt x="1807844" y="1153541"/>
                  </a:lnTo>
                  <a:lnTo>
                    <a:pt x="1852675" y="1144473"/>
                  </a:lnTo>
                  <a:lnTo>
                    <a:pt x="1889378" y="1119759"/>
                  </a:lnTo>
                  <a:lnTo>
                    <a:pt x="1914143" y="1083081"/>
                  </a:lnTo>
                  <a:lnTo>
                    <a:pt x="1923161" y="1038186"/>
                  </a:lnTo>
                  <a:lnTo>
                    <a:pt x="1923161" y="115316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5" y="9017"/>
                  </a:lnTo>
                  <a:lnTo>
                    <a:pt x="180784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7">
              <a:extLst>
                <a:ext uri="{FF2B5EF4-FFF2-40B4-BE49-F238E27FC236}">
                  <a16:creationId xmlns:a16="http://schemas.microsoft.com/office/drawing/2014/main" id="{2D01F4BC-42DD-44D0-9A8B-D1862E0409A3}"/>
                </a:ext>
              </a:extLst>
            </p:cNvPr>
            <p:cNvSpPr/>
            <p:nvPr/>
          </p:nvSpPr>
          <p:spPr>
            <a:xfrm>
              <a:off x="6388608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0" y="115316"/>
                  </a:moveTo>
                  <a:lnTo>
                    <a:pt x="9016" y="70485"/>
                  </a:lnTo>
                  <a:lnTo>
                    <a:pt x="33781" y="33782"/>
                  </a:lnTo>
                  <a:lnTo>
                    <a:pt x="70484" y="9017"/>
                  </a:lnTo>
                  <a:lnTo>
                    <a:pt x="115315" y="0"/>
                  </a:lnTo>
                  <a:lnTo>
                    <a:pt x="1807844" y="0"/>
                  </a:lnTo>
                  <a:lnTo>
                    <a:pt x="1852675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6"/>
                  </a:lnTo>
                  <a:lnTo>
                    <a:pt x="1923161" y="1038186"/>
                  </a:lnTo>
                  <a:lnTo>
                    <a:pt x="1914143" y="1083081"/>
                  </a:lnTo>
                  <a:lnTo>
                    <a:pt x="1889378" y="1119759"/>
                  </a:lnTo>
                  <a:lnTo>
                    <a:pt x="1852675" y="1144473"/>
                  </a:lnTo>
                  <a:lnTo>
                    <a:pt x="1807844" y="1153541"/>
                  </a:lnTo>
                  <a:lnTo>
                    <a:pt x="115315" y="1153541"/>
                  </a:lnTo>
                  <a:lnTo>
                    <a:pt x="70484" y="1144473"/>
                  </a:lnTo>
                  <a:lnTo>
                    <a:pt x="33781" y="1119759"/>
                  </a:lnTo>
                  <a:lnTo>
                    <a:pt x="9016" y="1083081"/>
                  </a:lnTo>
                  <a:lnTo>
                    <a:pt x="0" y="1038186"/>
                  </a:lnTo>
                  <a:lnTo>
                    <a:pt x="0" y="115316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8">
            <a:extLst>
              <a:ext uri="{FF2B5EF4-FFF2-40B4-BE49-F238E27FC236}">
                <a16:creationId xmlns:a16="http://schemas.microsoft.com/office/drawing/2014/main" id="{3FA4A513-B2F9-4D5B-984C-BE84951DD736}"/>
              </a:ext>
            </a:extLst>
          </p:cNvPr>
          <p:cNvSpPr txBox="1"/>
          <p:nvPr/>
        </p:nvSpPr>
        <p:spPr>
          <a:xfrm>
            <a:off x="7556880" y="4755642"/>
            <a:ext cx="1219835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GridSearchCV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30" name="object 29">
            <a:extLst>
              <a:ext uri="{FF2B5EF4-FFF2-40B4-BE49-F238E27FC236}">
                <a16:creationId xmlns:a16="http://schemas.microsoft.com/office/drawing/2014/main" id="{9CD716A4-D98F-4947-A656-728BE1682BD2}"/>
              </a:ext>
            </a:extLst>
          </p:cNvPr>
          <p:cNvSpPr txBox="1"/>
          <p:nvPr/>
        </p:nvSpPr>
        <p:spPr>
          <a:xfrm>
            <a:off x="7306944" y="4985766"/>
            <a:ext cx="1732280" cy="539750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25400" rIns="0" bIns="0" rtlCol="0">
            <a:spAutoFit/>
          </a:bodyPr>
          <a:lstStyle/>
          <a:p>
            <a:pPr marL="12700" marR="5080" indent="223520">
              <a:lnSpc>
                <a:spcPts val="2000"/>
              </a:lnSpc>
              <a:spcBef>
                <a:spcPts val="200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(cv=10) to find  optimal</a:t>
            </a:r>
            <a:r>
              <a:rPr sz="1700" spc="-15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parameters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31" name="object 30">
            <a:extLst>
              <a:ext uri="{FF2B5EF4-FFF2-40B4-BE49-F238E27FC236}">
                <a16:creationId xmlns:a16="http://schemas.microsoft.com/office/drawing/2014/main" id="{125431BE-2246-4B2D-AC09-78CB968C115A}"/>
              </a:ext>
            </a:extLst>
          </p:cNvPr>
          <p:cNvGrpSpPr/>
          <p:nvPr/>
        </p:nvGrpSpPr>
        <p:grpSpPr>
          <a:xfrm>
            <a:off x="7202042" y="1998344"/>
            <a:ext cx="1938655" cy="2316480"/>
            <a:chOff x="6380988" y="2229611"/>
            <a:chExt cx="1938655" cy="2316480"/>
          </a:xfrm>
          <a:solidFill>
            <a:srgbClr val="8EB4E3"/>
          </a:solidFill>
        </p:grpSpPr>
        <p:sp>
          <p:nvSpPr>
            <p:cNvPr id="32" name="object 31">
              <a:extLst>
                <a:ext uri="{FF2B5EF4-FFF2-40B4-BE49-F238E27FC236}">
                  <a16:creationId xmlns:a16="http://schemas.microsoft.com/office/drawing/2014/main" id="{B25A9627-474A-41CB-A4D2-0C3B0C7FF312}"/>
                </a:ext>
              </a:extLst>
            </p:cNvPr>
            <p:cNvSpPr/>
            <p:nvPr/>
          </p:nvSpPr>
          <p:spPr>
            <a:xfrm>
              <a:off x="6691884" y="2229611"/>
              <a:ext cx="172085" cy="1432560"/>
            </a:xfrm>
            <a:custGeom>
              <a:avLst/>
              <a:gdLst/>
              <a:ahLst/>
              <a:cxnLst/>
              <a:rect l="l" t="t" r="r" b="b"/>
              <a:pathLst>
                <a:path w="172084" h="1432560">
                  <a:moveTo>
                    <a:pt x="171703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1703" y="1432560"/>
                  </a:lnTo>
                  <a:lnTo>
                    <a:pt x="17170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2">
              <a:extLst>
                <a:ext uri="{FF2B5EF4-FFF2-40B4-BE49-F238E27FC236}">
                  <a16:creationId xmlns:a16="http://schemas.microsoft.com/office/drawing/2014/main" id="{E52BD14F-4197-4F0E-93BD-975E65C22DAB}"/>
                </a:ext>
              </a:extLst>
            </p:cNvPr>
            <p:cNvSpPr/>
            <p:nvPr/>
          </p:nvSpPr>
          <p:spPr>
            <a:xfrm>
              <a:off x="6388608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1807590" y="0"/>
                  </a:moveTo>
                  <a:lnTo>
                    <a:pt x="115569" y="0"/>
                  </a:lnTo>
                  <a:lnTo>
                    <a:pt x="70612" y="9017"/>
                  </a:lnTo>
                  <a:lnTo>
                    <a:pt x="33781" y="33782"/>
                  </a:lnTo>
                  <a:lnTo>
                    <a:pt x="9016" y="70485"/>
                  </a:lnTo>
                  <a:lnTo>
                    <a:pt x="0" y="115570"/>
                  </a:lnTo>
                  <a:lnTo>
                    <a:pt x="0" y="1039114"/>
                  </a:lnTo>
                  <a:lnTo>
                    <a:pt x="9016" y="1084199"/>
                  </a:lnTo>
                  <a:lnTo>
                    <a:pt x="33781" y="1120902"/>
                  </a:lnTo>
                  <a:lnTo>
                    <a:pt x="70612" y="1145667"/>
                  </a:lnTo>
                  <a:lnTo>
                    <a:pt x="115569" y="1154684"/>
                  </a:lnTo>
                  <a:lnTo>
                    <a:pt x="1807590" y="1154684"/>
                  </a:lnTo>
                  <a:lnTo>
                    <a:pt x="1852548" y="1145667"/>
                  </a:lnTo>
                  <a:lnTo>
                    <a:pt x="1889378" y="1120902"/>
                  </a:lnTo>
                  <a:lnTo>
                    <a:pt x="1914143" y="1084199"/>
                  </a:lnTo>
                  <a:lnTo>
                    <a:pt x="1923161" y="1039114"/>
                  </a:lnTo>
                  <a:lnTo>
                    <a:pt x="1923161" y="115570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548" y="9017"/>
                  </a:lnTo>
                  <a:lnTo>
                    <a:pt x="180759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3">
              <a:extLst>
                <a:ext uri="{FF2B5EF4-FFF2-40B4-BE49-F238E27FC236}">
                  <a16:creationId xmlns:a16="http://schemas.microsoft.com/office/drawing/2014/main" id="{35253BD6-1B22-4B4B-BDD2-FC9D90510876}"/>
                </a:ext>
              </a:extLst>
            </p:cNvPr>
            <p:cNvSpPr/>
            <p:nvPr/>
          </p:nvSpPr>
          <p:spPr>
            <a:xfrm>
              <a:off x="6388608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0" y="115570"/>
                  </a:moveTo>
                  <a:lnTo>
                    <a:pt x="9016" y="70485"/>
                  </a:lnTo>
                  <a:lnTo>
                    <a:pt x="33781" y="33782"/>
                  </a:lnTo>
                  <a:lnTo>
                    <a:pt x="70612" y="9017"/>
                  </a:lnTo>
                  <a:lnTo>
                    <a:pt x="115569" y="0"/>
                  </a:lnTo>
                  <a:lnTo>
                    <a:pt x="1807590" y="0"/>
                  </a:lnTo>
                  <a:lnTo>
                    <a:pt x="1852548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570"/>
                  </a:lnTo>
                  <a:lnTo>
                    <a:pt x="1923161" y="1039114"/>
                  </a:lnTo>
                  <a:lnTo>
                    <a:pt x="1914143" y="1084199"/>
                  </a:lnTo>
                  <a:lnTo>
                    <a:pt x="1889378" y="1120902"/>
                  </a:lnTo>
                  <a:lnTo>
                    <a:pt x="1852548" y="1145667"/>
                  </a:lnTo>
                  <a:lnTo>
                    <a:pt x="1807590" y="1154684"/>
                  </a:lnTo>
                  <a:lnTo>
                    <a:pt x="115569" y="1154684"/>
                  </a:lnTo>
                  <a:lnTo>
                    <a:pt x="70612" y="1145667"/>
                  </a:lnTo>
                  <a:lnTo>
                    <a:pt x="33781" y="1120902"/>
                  </a:lnTo>
                  <a:lnTo>
                    <a:pt x="9016" y="1084199"/>
                  </a:lnTo>
                  <a:lnTo>
                    <a:pt x="0" y="1039114"/>
                  </a:lnTo>
                  <a:lnTo>
                    <a:pt x="0" y="115570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5" name="object 34">
            <a:extLst>
              <a:ext uri="{FF2B5EF4-FFF2-40B4-BE49-F238E27FC236}">
                <a16:creationId xmlns:a16="http://schemas.microsoft.com/office/drawing/2014/main" id="{B0BC81B1-A01E-4E63-BA7B-BDDA47303150}"/>
              </a:ext>
            </a:extLst>
          </p:cNvPr>
          <p:cNvSpPr txBox="1"/>
          <p:nvPr/>
        </p:nvSpPr>
        <p:spPr>
          <a:xfrm>
            <a:off x="7367649" y="3194177"/>
            <a:ext cx="1593850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Use</a:t>
            </a:r>
            <a:r>
              <a:rPr sz="1700" spc="-1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GridSearchCV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36" name="object 35">
            <a:extLst>
              <a:ext uri="{FF2B5EF4-FFF2-40B4-BE49-F238E27FC236}">
                <a16:creationId xmlns:a16="http://schemas.microsoft.com/office/drawing/2014/main" id="{C1B63041-766A-4547-A5C4-B4B8FFC97A3B}"/>
              </a:ext>
            </a:extLst>
          </p:cNvPr>
          <p:cNvSpPr txBox="1"/>
          <p:nvPr/>
        </p:nvSpPr>
        <p:spPr>
          <a:xfrm>
            <a:off x="7424037" y="3429761"/>
            <a:ext cx="1483995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on LogReg,</a:t>
            </a:r>
            <a:r>
              <a:rPr sz="1700" spc="-2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SVM,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37" name="object 36">
            <a:extLst>
              <a:ext uri="{FF2B5EF4-FFF2-40B4-BE49-F238E27FC236}">
                <a16:creationId xmlns:a16="http://schemas.microsoft.com/office/drawing/2014/main" id="{8459B130-9D9A-4516-BD68-403D1A6E5640}"/>
              </a:ext>
            </a:extLst>
          </p:cNvPr>
          <p:cNvSpPr txBox="1"/>
          <p:nvPr/>
        </p:nvSpPr>
        <p:spPr>
          <a:xfrm>
            <a:off x="7356982" y="3668141"/>
            <a:ext cx="1602740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Decision </a:t>
            </a:r>
            <a:r>
              <a:rPr sz="1700" spc="-45" dirty="0">
                <a:solidFill>
                  <a:srgbClr val="FFFFFF"/>
                </a:solidFill>
                <a:latin typeface="Carlito"/>
                <a:cs typeface="Carlito"/>
              </a:rPr>
              <a:t>Tree,</a:t>
            </a:r>
            <a:r>
              <a:rPr sz="1700" spc="-2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and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38" name="object 37">
            <a:extLst>
              <a:ext uri="{FF2B5EF4-FFF2-40B4-BE49-F238E27FC236}">
                <a16:creationId xmlns:a16="http://schemas.microsoft.com/office/drawing/2014/main" id="{4DF2D297-9E04-48AB-82CC-37658AB4DF59}"/>
              </a:ext>
            </a:extLst>
          </p:cNvPr>
          <p:cNvSpPr txBox="1"/>
          <p:nvPr/>
        </p:nvSpPr>
        <p:spPr>
          <a:xfrm>
            <a:off x="7616315" y="3904360"/>
            <a:ext cx="1100455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KNN</a:t>
            </a:r>
            <a:r>
              <a:rPr sz="1700" spc="-14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39" name="object 38">
            <a:extLst>
              <a:ext uri="{FF2B5EF4-FFF2-40B4-BE49-F238E27FC236}">
                <a16:creationId xmlns:a16="http://schemas.microsoft.com/office/drawing/2014/main" id="{CE1D16DF-CCB6-403D-ABEB-583B36A2DA1C}"/>
              </a:ext>
            </a:extLst>
          </p:cNvPr>
          <p:cNvGrpSpPr/>
          <p:nvPr/>
        </p:nvGrpSpPr>
        <p:grpSpPr>
          <a:xfrm>
            <a:off x="7202042" y="1702688"/>
            <a:ext cx="2950845" cy="1169035"/>
            <a:chOff x="6380988" y="1933955"/>
            <a:chExt cx="2950845" cy="1169035"/>
          </a:xfrm>
          <a:solidFill>
            <a:srgbClr val="8EB4E3"/>
          </a:solidFill>
        </p:grpSpPr>
        <p:sp>
          <p:nvSpPr>
            <p:cNvPr id="40" name="object 39">
              <a:extLst>
                <a:ext uri="{FF2B5EF4-FFF2-40B4-BE49-F238E27FC236}">
                  <a16:creationId xmlns:a16="http://schemas.microsoft.com/office/drawing/2014/main" id="{63432700-3CBD-44AC-9F19-55F754C53F7E}"/>
                </a:ext>
              </a:extLst>
            </p:cNvPr>
            <p:cNvSpPr/>
            <p:nvPr/>
          </p:nvSpPr>
          <p:spPr>
            <a:xfrm>
              <a:off x="6783324" y="2138171"/>
              <a:ext cx="2548255" cy="173990"/>
            </a:xfrm>
            <a:custGeom>
              <a:avLst/>
              <a:gdLst/>
              <a:ahLst/>
              <a:cxnLst/>
              <a:rect l="l" t="t" r="r" b="b"/>
              <a:pathLst>
                <a:path w="2548254" h="173989">
                  <a:moveTo>
                    <a:pt x="2548001" y="0"/>
                  </a:moveTo>
                  <a:lnTo>
                    <a:pt x="0" y="0"/>
                  </a:lnTo>
                  <a:lnTo>
                    <a:pt x="0" y="173482"/>
                  </a:lnTo>
                  <a:lnTo>
                    <a:pt x="2548001" y="173482"/>
                  </a:lnTo>
                  <a:lnTo>
                    <a:pt x="254800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0">
              <a:extLst>
                <a:ext uri="{FF2B5EF4-FFF2-40B4-BE49-F238E27FC236}">
                  <a16:creationId xmlns:a16="http://schemas.microsoft.com/office/drawing/2014/main" id="{B7D9597E-E68B-4FCB-A689-750260B8055C}"/>
                </a:ext>
              </a:extLst>
            </p:cNvPr>
            <p:cNvSpPr/>
            <p:nvPr/>
          </p:nvSpPr>
          <p:spPr>
            <a:xfrm>
              <a:off x="6388608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1807844" y="0"/>
                  </a:moveTo>
                  <a:lnTo>
                    <a:pt x="115315" y="0"/>
                  </a:lnTo>
                  <a:lnTo>
                    <a:pt x="70484" y="9016"/>
                  </a:lnTo>
                  <a:lnTo>
                    <a:pt x="33781" y="33782"/>
                  </a:lnTo>
                  <a:lnTo>
                    <a:pt x="9016" y="70485"/>
                  </a:lnTo>
                  <a:lnTo>
                    <a:pt x="0" y="115315"/>
                  </a:lnTo>
                  <a:lnTo>
                    <a:pt x="0" y="1038225"/>
                  </a:lnTo>
                  <a:lnTo>
                    <a:pt x="9016" y="1083056"/>
                  </a:lnTo>
                  <a:lnTo>
                    <a:pt x="33781" y="1119759"/>
                  </a:lnTo>
                  <a:lnTo>
                    <a:pt x="70484" y="1144524"/>
                  </a:lnTo>
                  <a:lnTo>
                    <a:pt x="115315" y="1153540"/>
                  </a:lnTo>
                  <a:lnTo>
                    <a:pt x="1807844" y="1153540"/>
                  </a:lnTo>
                  <a:lnTo>
                    <a:pt x="1852675" y="1144524"/>
                  </a:lnTo>
                  <a:lnTo>
                    <a:pt x="1889378" y="1119759"/>
                  </a:lnTo>
                  <a:lnTo>
                    <a:pt x="1914143" y="1083056"/>
                  </a:lnTo>
                  <a:lnTo>
                    <a:pt x="1923161" y="1038225"/>
                  </a:lnTo>
                  <a:lnTo>
                    <a:pt x="1923161" y="115315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5" y="9016"/>
                  </a:lnTo>
                  <a:lnTo>
                    <a:pt x="180784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41">
              <a:extLst>
                <a:ext uri="{FF2B5EF4-FFF2-40B4-BE49-F238E27FC236}">
                  <a16:creationId xmlns:a16="http://schemas.microsoft.com/office/drawing/2014/main" id="{EFCC0E49-F141-49C1-B364-8A8EFA93E522}"/>
                </a:ext>
              </a:extLst>
            </p:cNvPr>
            <p:cNvSpPr/>
            <p:nvPr/>
          </p:nvSpPr>
          <p:spPr>
            <a:xfrm>
              <a:off x="6388608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0" y="115315"/>
                  </a:moveTo>
                  <a:lnTo>
                    <a:pt x="9016" y="70485"/>
                  </a:lnTo>
                  <a:lnTo>
                    <a:pt x="33781" y="33782"/>
                  </a:lnTo>
                  <a:lnTo>
                    <a:pt x="70484" y="9016"/>
                  </a:lnTo>
                  <a:lnTo>
                    <a:pt x="115315" y="0"/>
                  </a:lnTo>
                  <a:lnTo>
                    <a:pt x="1807844" y="0"/>
                  </a:lnTo>
                  <a:lnTo>
                    <a:pt x="1852675" y="9016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5"/>
                  </a:lnTo>
                  <a:lnTo>
                    <a:pt x="1923161" y="1038225"/>
                  </a:lnTo>
                  <a:lnTo>
                    <a:pt x="1914143" y="1083056"/>
                  </a:lnTo>
                  <a:lnTo>
                    <a:pt x="1889378" y="1119759"/>
                  </a:lnTo>
                  <a:lnTo>
                    <a:pt x="1852675" y="1144524"/>
                  </a:lnTo>
                  <a:lnTo>
                    <a:pt x="1807844" y="1153540"/>
                  </a:lnTo>
                  <a:lnTo>
                    <a:pt x="115315" y="1153540"/>
                  </a:lnTo>
                  <a:lnTo>
                    <a:pt x="70484" y="1144524"/>
                  </a:lnTo>
                  <a:lnTo>
                    <a:pt x="33781" y="1119759"/>
                  </a:lnTo>
                  <a:lnTo>
                    <a:pt x="9016" y="1083056"/>
                  </a:lnTo>
                  <a:lnTo>
                    <a:pt x="0" y="1038225"/>
                  </a:lnTo>
                  <a:lnTo>
                    <a:pt x="0" y="115315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3" name="object 42">
            <a:extLst>
              <a:ext uri="{FF2B5EF4-FFF2-40B4-BE49-F238E27FC236}">
                <a16:creationId xmlns:a16="http://schemas.microsoft.com/office/drawing/2014/main" id="{E6D5CBA6-62D5-4FDD-AB52-31914D3F91EF}"/>
              </a:ext>
            </a:extLst>
          </p:cNvPr>
          <p:cNvSpPr txBox="1"/>
          <p:nvPr/>
        </p:nvSpPr>
        <p:spPr>
          <a:xfrm>
            <a:off x="7434960" y="1988693"/>
            <a:ext cx="1455420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Score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r>
              <a:rPr sz="1700" spc="-18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on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44" name="object 43">
            <a:extLst>
              <a:ext uri="{FF2B5EF4-FFF2-40B4-BE49-F238E27FC236}">
                <a16:creationId xmlns:a16="http://schemas.microsoft.com/office/drawing/2014/main" id="{E554434F-98CC-46D7-B652-6E54A83CC3B1}"/>
              </a:ext>
            </a:extLst>
          </p:cNvPr>
          <p:cNvSpPr txBox="1"/>
          <p:nvPr/>
        </p:nvSpPr>
        <p:spPr>
          <a:xfrm>
            <a:off x="7626984" y="2224913"/>
            <a:ext cx="1071880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split </a:t>
            </a: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test</a:t>
            </a:r>
            <a:r>
              <a:rPr sz="1700" spc="-19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set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45" name="object 44">
            <a:extLst>
              <a:ext uri="{FF2B5EF4-FFF2-40B4-BE49-F238E27FC236}">
                <a16:creationId xmlns:a16="http://schemas.microsoft.com/office/drawing/2014/main" id="{125168BD-A701-40CF-B556-79E9A33FB5A0}"/>
              </a:ext>
            </a:extLst>
          </p:cNvPr>
          <p:cNvGrpSpPr/>
          <p:nvPr/>
        </p:nvGrpSpPr>
        <p:grpSpPr>
          <a:xfrm>
            <a:off x="9759313" y="1702688"/>
            <a:ext cx="1938655" cy="1728470"/>
            <a:chOff x="8938259" y="1933955"/>
            <a:chExt cx="1938655" cy="1728470"/>
          </a:xfrm>
          <a:solidFill>
            <a:srgbClr val="8EB4E3"/>
          </a:solidFill>
        </p:grpSpPr>
        <p:sp>
          <p:nvSpPr>
            <p:cNvPr id="46" name="object 45">
              <a:extLst>
                <a:ext uri="{FF2B5EF4-FFF2-40B4-BE49-F238E27FC236}">
                  <a16:creationId xmlns:a16="http://schemas.microsoft.com/office/drawing/2014/main" id="{5C65F3EA-B7C1-4F58-B1F2-4A1AD36DBBEF}"/>
                </a:ext>
              </a:extLst>
            </p:cNvPr>
            <p:cNvSpPr/>
            <p:nvPr/>
          </p:nvSpPr>
          <p:spPr>
            <a:xfrm>
              <a:off x="9249155" y="2229611"/>
              <a:ext cx="173990" cy="1432560"/>
            </a:xfrm>
            <a:custGeom>
              <a:avLst/>
              <a:gdLst/>
              <a:ahLst/>
              <a:cxnLst/>
              <a:rect l="l" t="t" r="r" b="b"/>
              <a:pathLst>
                <a:path w="173990" h="1432560">
                  <a:moveTo>
                    <a:pt x="173481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3481" y="1432560"/>
                  </a:lnTo>
                  <a:lnTo>
                    <a:pt x="17348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6">
              <a:extLst>
                <a:ext uri="{FF2B5EF4-FFF2-40B4-BE49-F238E27FC236}">
                  <a16:creationId xmlns:a16="http://schemas.microsoft.com/office/drawing/2014/main" id="{B8A955B7-40E5-4747-98CB-91E5F7EDD4A1}"/>
                </a:ext>
              </a:extLst>
            </p:cNvPr>
            <p:cNvSpPr/>
            <p:nvPr/>
          </p:nvSpPr>
          <p:spPr>
            <a:xfrm>
              <a:off x="8945879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1807845" y="0"/>
                  </a:moveTo>
                  <a:lnTo>
                    <a:pt x="115316" y="0"/>
                  </a:lnTo>
                  <a:lnTo>
                    <a:pt x="70485" y="9016"/>
                  </a:lnTo>
                  <a:lnTo>
                    <a:pt x="33781" y="33782"/>
                  </a:lnTo>
                  <a:lnTo>
                    <a:pt x="9017" y="70485"/>
                  </a:lnTo>
                  <a:lnTo>
                    <a:pt x="0" y="115315"/>
                  </a:lnTo>
                  <a:lnTo>
                    <a:pt x="0" y="1038225"/>
                  </a:lnTo>
                  <a:lnTo>
                    <a:pt x="9017" y="1083056"/>
                  </a:lnTo>
                  <a:lnTo>
                    <a:pt x="33781" y="1119759"/>
                  </a:lnTo>
                  <a:lnTo>
                    <a:pt x="70485" y="1144524"/>
                  </a:lnTo>
                  <a:lnTo>
                    <a:pt x="115316" y="1153540"/>
                  </a:lnTo>
                  <a:lnTo>
                    <a:pt x="1807845" y="1153540"/>
                  </a:lnTo>
                  <a:lnTo>
                    <a:pt x="1852676" y="1144524"/>
                  </a:lnTo>
                  <a:lnTo>
                    <a:pt x="1889378" y="1119759"/>
                  </a:lnTo>
                  <a:lnTo>
                    <a:pt x="1914144" y="1083056"/>
                  </a:lnTo>
                  <a:lnTo>
                    <a:pt x="1923161" y="1038225"/>
                  </a:lnTo>
                  <a:lnTo>
                    <a:pt x="1923161" y="115315"/>
                  </a:lnTo>
                  <a:lnTo>
                    <a:pt x="1914144" y="70485"/>
                  </a:lnTo>
                  <a:lnTo>
                    <a:pt x="1889378" y="33782"/>
                  </a:lnTo>
                  <a:lnTo>
                    <a:pt x="1852676" y="9016"/>
                  </a:lnTo>
                  <a:lnTo>
                    <a:pt x="180784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8" name="object 47">
              <a:extLst>
                <a:ext uri="{FF2B5EF4-FFF2-40B4-BE49-F238E27FC236}">
                  <a16:creationId xmlns:a16="http://schemas.microsoft.com/office/drawing/2014/main" id="{F57E684C-9418-4142-BC11-9B9564B60821}"/>
                </a:ext>
              </a:extLst>
            </p:cNvPr>
            <p:cNvSpPr/>
            <p:nvPr/>
          </p:nvSpPr>
          <p:spPr>
            <a:xfrm>
              <a:off x="8945879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0" y="115315"/>
                  </a:moveTo>
                  <a:lnTo>
                    <a:pt x="9017" y="70485"/>
                  </a:lnTo>
                  <a:lnTo>
                    <a:pt x="33781" y="33782"/>
                  </a:lnTo>
                  <a:lnTo>
                    <a:pt x="70485" y="9016"/>
                  </a:lnTo>
                  <a:lnTo>
                    <a:pt x="115316" y="0"/>
                  </a:lnTo>
                  <a:lnTo>
                    <a:pt x="1807845" y="0"/>
                  </a:lnTo>
                  <a:lnTo>
                    <a:pt x="1852676" y="9016"/>
                  </a:lnTo>
                  <a:lnTo>
                    <a:pt x="1889378" y="33782"/>
                  </a:lnTo>
                  <a:lnTo>
                    <a:pt x="1914144" y="70485"/>
                  </a:lnTo>
                  <a:lnTo>
                    <a:pt x="1923161" y="115315"/>
                  </a:lnTo>
                  <a:lnTo>
                    <a:pt x="1923161" y="1038225"/>
                  </a:lnTo>
                  <a:lnTo>
                    <a:pt x="1914144" y="1083056"/>
                  </a:lnTo>
                  <a:lnTo>
                    <a:pt x="1889378" y="1119759"/>
                  </a:lnTo>
                  <a:lnTo>
                    <a:pt x="1852676" y="1144524"/>
                  </a:lnTo>
                  <a:lnTo>
                    <a:pt x="1807845" y="1153540"/>
                  </a:lnTo>
                  <a:lnTo>
                    <a:pt x="115316" y="1153540"/>
                  </a:lnTo>
                  <a:lnTo>
                    <a:pt x="70485" y="1144524"/>
                  </a:lnTo>
                  <a:lnTo>
                    <a:pt x="33781" y="1119759"/>
                  </a:lnTo>
                  <a:lnTo>
                    <a:pt x="9017" y="1083056"/>
                  </a:lnTo>
                  <a:lnTo>
                    <a:pt x="0" y="1038225"/>
                  </a:lnTo>
                  <a:lnTo>
                    <a:pt x="0" y="115315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9" name="object 48">
            <a:extLst>
              <a:ext uri="{FF2B5EF4-FFF2-40B4-BE49-F238E27FC236}">
                <a16:creationId xmlns:a16="http://schemas.microsoft.com/office/drawing/2014/main" id="{BD11E4EA-7CF6-42FB-B4ED-DA794161E9AF}"/>
              </a:ext>
            </a:extLst>
          </p:cNvPr>
          <p:cNvSpPr txBox="1"/>
          <p:nvPr/>
        </p:nvSpPr>
        <p:spPr>
          <a:xfrm>
            <a:off x="9961751" y="1988693"/>
            <a:ext cx="1519555" cy="2851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Confusion</a:t>
            </a:r>
            <a:r>
              <a:rPr sz="1700" spc="-1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Matrix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50" name="object 49">
            <a:extLst>
              <a:ext uri="{FF2B5EF4-FFF2-40B4-BE49-F238E27FC236}">
                <a16:creationId xmlns:a16="http://schemas.microsoft.com/office/drawing/2014/main" id="{0301881C-24CD-4B69-A538-5ADAE78264A2}"/>
              </a:ext>
            </a:extLst>
          </p:cNvPr>
          <p:cNvSpPr txBox="1"/>
          <p:nvPr/>
        </p:nvSpPr>
        <p:spPr>
          <a:xfrm>
            <a:off x="10120247" y="2224913"/>
            <a:ext cx="1202690" cy="2851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25" dirty="0">
                <a:solidFill>
                  <a:srgbClr val="FFFFFF"/>
                </a:solidFill>
                <a:latin typeface="Carlito"/>
                <a:cs typeface="Carlito"/>
              </a:rPr>
              <a:t>for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all</a:t>
            </a:r>
            <a:r>
              <a:rPr sz="1700" spc="-16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51" name="object 50">
            <a:extLst>
              <a:ext uri="{FF2B5EF4-FFF2-40B4-BE49-F238E27FC236}">
                <a16:creationId xmlns:a16="http://schemas.microsoft.com/office/drawing/2014/main" id="{405BCE1B-BB13-46FB-8E70-1C576983C73A}"/>
              </a:ext>
            </a:extLst>
          </p:cNvPr>
          <p:cNvGrpSpPr/>
          <p:nvPr/>
        </p:nvGrpSpPr>
        <p:grpSpPr>
          <a:xfrm>
            <a:off x="9759313" y="3144392"/>
            <a:ext cx="1938655" cy="1170305"/>
            <a:chOff x="8938259" y="3375659"/>
            <a:chExt cx="1938655" cy="1170305"/>
          </a:xfrm>
          <a:solidFill>
            <a:srgbClr val="8EB4E3"/>
          </a:solidFill>
        </p:grpSpPr>
        <p:sp>
          <p:nvSpPr>
            <p:cNvPr id="52" name="object 51">
              <a:extLst>
                <a:ext uri="{FF2B5EF4-FFF2-40B4-BE49-F238E27FC236}">
                  <a16:creationId xmlns:a16="http://schemas.microsoft.com/office/drawing/2014/main" id="{25B99AFA-D825-4E73-B3C6-E10A9316E1A7}"/>
                </a:ext>
              </a:extLst>
            </p:cNvPr>
            <p:cNvSpPr/>
            <p:nvPr/>
          </p:nvSpPr>
          <p:spPr>
            <a:xfrm>
              <a:off x="8945879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1807591" y="0"/>
                  </a:moveTo>
                  <a:lnTo>
                    <a:pt x="115570" y="0"/>
                  </a:lnTo>
                  <a:lnTo>
                    <a:pt x="70612" y="9017"/>
                  </a:lnTo>
                  <a:lnTo>
                    <a:pt x="33781" y="33782"/>
                  </a:lnTo>
                  <a:lnTo>
                    <a:pt x="9017" y="70485"/>
                  </a:lnTo>
                  <a:lnTo>
                    <a:pt x="0" y="115570"/>
                  </a:lnTo>
                  <a:lnTo>
                    <a:pt x="0" y="1039114"/>
                  </a:lnTo>
                  <a:lnTo>
                    <a:pt x="9017" y="1084199"/>
                  </a:lnTo>
                  <a:lnTo>
                    <a:pt x="33781" y="1120902"/>
                  </a:lnTo>
                  <a:lnTo>
                    <a:pt x="70612" y="1145667"/>
                  </a:lnTo>
                  <a:lnTo>
                    <a:pt x="115570" y="1154684"/>
                  </a:lnTo>
                  <a:lnTo>
                    <a:pt x="1807591" y="1154684"/>
                  </a:lnTo>
                  <a:lnTo>
                    <a:pt x="1852549" y="1145667"/>
                  </a:lnTo>
                  <a:lnTo>
                    <a:pt x="1889378" y="1120902"/>
                  </a:lnTo>
                  <a:lnTo>
                    <a:pt x="1914144" y="1084199"/>
                  </a:lnTo>
                  <a:lnTo>
                    <a:pt x="1923161" y="1039114"/>
                  </a:lnTo>
                  <a:lnTo>
                    <a:pt x="1923161" y="115570"/>
                  </a:lnTo>
                  <a:lnTo>
                    <a:pt x="1914144" y="70485"/>
                  </a:lnTo>
                  <a:lnTo>
                    <a:pt x="1889378" y="33782"/>
                  </a:lnTo>
                  <a:lnTo>
                    <a:pt x="1852549" y="9017"/>
                  </a:lnTo>
                  <a:lnTo>
                    <a:pt x="180759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52">
              <a:extLst>
                <a:ext uri="{FF2B5EF4-FFF2-40B4-BE49-F238E27FC236}">
                  <a16:creationId xmlns:a16="http://schemas.microsoft.com/office/drawing/2014/main" id="{1D9BE38A-F41B-4BF1-9C1A-19524957816D}"/>
                </a:ext>
              </a:extLst>
            </p:cNvPr>
            <p:cNvSpPr/>
            <p:nvPr/>
          </p:nvSpPr>
          <p:spPr>
            <a:xfrm>
              <a:off x="8945879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0" y="115570"/>
                  </a:moveTo>
                  <a:lnTo>
                    <a:pt x="9017" y="70485"/>
                  </a:lnTo>
                  <a:lnTo>
                    <a:pt x="33781" y="33782"/>
                  </a:lnTo>
                  <a:lnTo>
                    <a:pt x="70612" y="9017"/>
                  </a:lnTo>
                  <a:lnTo>
                    <a:pt x="115570" y="0"/>
                  </a:lnTo>
                  <a:lnTo>
                    <a:pt x="1807591" y="0"/>
                  </a:lnTo>
                  <a:lnTo>
                    <a:pt x="1852549" y="9017"/>
                  </a:lnTo>
                  <a:lnTo>
                    <a:pt x="1889378" y="33782"/>
                  </a:lnTo>
                  <a:lnTo>
                    <a:pt x="1914144" y="70485"/>
                  </a:lnTo>
                  <a:lnTo>
                    <a:pt x="1923161" y="115570"/>
                  </a:lnTo>
                  <a:lnTo>
                    <a:pt x="1923161" y="1039114"/>
                  </a:lnTo>
                  <a:lnTo>
                    <a:pt x="1914144" y="1084199"/>
                  </a:lnTo>
                  <a:lnTo>
                    <a:pt x="1889378" y="1120902"/>
                  </a:lnTo>
                  <a:lnTo>
                    <a:pt x="1852549" y="1145667"/>
                  </a:lnTo>
                  <a:lnTo>
                    <a:pt x="1807591" y="1154684"/>
                  </a:lnTo>
                  <a:lnTo>
                    <a:pt x="115570" y="1154684"/>
                  </a:lnTo>
                  <a:lnTo>
                    <a:pt x="70612" y="1145667"/>
                  </a:lnTo>
                  <a:lnTo>
                    <a:pt x="33781" y="1120902"/>
                  </a:lnTo>
                  <a:lnTo>
                    <a:pt x="9017" y="1084199"/>
                  </a:lnTo>
                  <a:lnTo>
                    <a:pt x="0" y="1039114"/>
                  </a:lnTo>
                  <a:lnTo>
                    <a:pt x="0" y="115570"/>
                  </a:lnTo>
                  <a:close/>
                </a:path>
              </a:pathLst>
            </a:custGeom>
            <a:grpFill/>
            <a:ln w="1523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4" name="object 53">
            <a:extLst>
              <a:ext uri="{FF2B5EF4-FFF2-40B4-BE49-F238E27FC236}">
                <a16:creationId xmlns:a16="http://schemas.microsoft.com/office/drawing/2014/main" id="{46B68E50-CBF7-443C-ABA6-315FFF477304}"/>
              </a:ext>
            </a:extLst>
          </p:cNvPr>
          <p:cNvSpPr txBox="1"/>
          <p:nvPr/>
        </p:nvSpPr>
        <p:spPr>
          <a:xfrm>
            <a:off x="9876408" y="3425190"/>
            <a:ext cx="1709420" cy="539750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25400" rIns="0" bIns="0" rtlCol="0">
            <a:spAutoFit/>
          </a:bodyPr>
          <a:lstStyle/>
          <a:p>
            <a:pPr marL="123825" marR="5080" indent="-111760">
              <a:lnSpc>
                <a:spcPts val="2000"/>
              </a:lnSpc>
              <a:spcBef>
                <a:spcPts val="2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Barplot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to</a:t>
            </a:r>
            <a:r>
              <a:rPr sz="1700" spc="-15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compare  </a:t>
            </a: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scores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700" spc="-1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endParaRPr sz="170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18FD48-B648-4E29-8968-8FBBC9101146}"/>
              </a:ext>
            </a:extLst>
          </p:cNvPr>
          <p:cNvSpPr txBox="1"/>
          <p:nvPr/>
        </p:nvSpPr>
        <p:spPr>
          <a:xfrm>
            <a:off x="1316334" y="6119446"/>
            <a:ext cx="8973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Positive correlation between number of flights at a site and success rate of that site.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3CCCEA-7CDE-43EE-99FA-ADF20C4D0C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75" y="2109787"/>
            <a:ext cx="10687050" cy="26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19284" y="5850745"/>
            <a:ext cx="7057655" cy="549049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Positive correlation between mass of payload and successful outcome of launch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C21A72-EF68-46DA-954F-B21633945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050" y="2052637"/>
            <a:ext cx="10629900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Executive Summary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Introduction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Methodology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Results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Visualization – Charts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2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Dashboard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2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Discussion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Findings &amp; Implications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2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Conclusion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Appendix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GEO, HEO, SSO and ES-l1 orbits had the most successful launches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7580C7-D5D3-4259-8C2B-E4F47DC5B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6972" y="1909187"/>
            <a:ext cx="6557541" cy="398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5730817"/>
            <a:ext cx="10122402" cy="74663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positive correlation between the number of flights and mission success.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85410B-F6D3-47AA-BF53-B7AE147637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2066925"/>
            <a:ext cx="1059180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5578046"/>
            <a:ext cx="10242982" cy="89505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weight has a negative correlation with mission success for GTO, but a positive correlation with mission success for LEO and ISS.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6C0462-FFFA-4762-BECD-C52A73656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575" y="2128837"/>
            <a:ext cx="10610850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success rate had been improving from 2013 to 2019, but has since declined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B39F06-1989-4991-9997-5833A13F25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024"/>
          <a:stretch/>
        </p:blipFill>
        <p:spPr>
          <a:xfrm>
            <a:off x="5410267" y="2160192"/>
            <a:ext cx="6286393" cy="353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732773"/>
            <a:ext cx="9745589" cy="144418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DISTINCT means the query will only return unique values in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2B9C09-B4E1-497A-B476-609858216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525" y="1455022"/>
            <a:ext cx="9124950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305529"/>
            <a:ext cx="9745589" cy="87143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%’ looks for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anything after because of the % symbol.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BF9B1B-7E3D-4804-A816-AC286ECD0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5125" y="1445707"/>
            <a:ext cx="9567443" cy="360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833257"/>
            <a:ext cx="9745589" cy="134370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CUSTOMER clause filters the dataset to only include NASA flights 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BB4C12-EA65-4B39-BEDB-06A5DC8BB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412" y="1845389"/>
            <a:ext cx="1092517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873451"/>
            <a:ext cx="9745589" cy="130351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BOOSTER_VERSION clause limits to the F9 v1.1 booster type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724CC-FEC9-4911-B6F1-8A36F5807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725" y="1893887"/>
            <a:ext cx="897255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612193"/>
            <a:ext cx="9745589" cy="156477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WHERE LANDING_OUTCOME = Success (ground pad) limits the results returned to successful landings on a ground pad.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4B6F87-0501-45B0-84D0-96F46AEA8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9275" y="1630746"/>
            <a:ext cx="855345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194998"/>
            <a:ext cx="9745589" cy="981964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SELCET calls the list names of boosters. WHERE specifies which have successfully landed on drone ship, AND limits results to payloads which had a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80E0AC-AFB8-40A6-982A-C9C70C0F9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915" y="1397591"/>
            <a:ext cx="10506075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678861" y="2219310"/>
            <a:ext cx="6707989" cy="354500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This project used open-source data collected from the SpaceX API and SpaceX Wikipedia page.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Exploratory analysis conducted with using SQL,  visualization, folium maps, and dashboarding.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Gathered relevant columns to be used as  features during data cleaning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Four machine learning models were produced;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Logistic Regression, Support Vector  Machine, Decision Tree Classifier, and K Nearest Neighbors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The best model achieved 88.9% accuracy.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114611"/>
            <a:ext cx="9745589" cy="106235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COUNT calculates the total number of successful and failure mission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7D3585-E74B-43F9-B63B-2C0F4703F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075" y="1546451"/>
            <a:ext cx="870585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499421"/>
            <a:ext cx="9745589" cy="105230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lists the names of the boosters, WHERE and SELECT MAX filter to those which have carried the maximum payload mass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5140AB-B9A4-4975-9895-44F339E95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965" y="1087699"/>
            <a:ext cx="6632069" cy="414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4310743"/>
            <a:ext cx="9745589" cy="186622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WHERE LANDING_OUTCOME lists the failed landing outcomes in drone ship, their booster versions, AND YEAR(date) lifters launch site names for in year 2015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D252B-54E9-4F58-BBCC-7A164CA07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2036" y="1645241"/>
            <a:ext cx="8591550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5194998"/>
            <a:ext cx="9745589" cy="1363802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09C0F8-8CEE-4AA4-B786-F78B69C0B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7577" y="1540415"/>
            <a:ext cx="7760468" cy="3389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showing SpaceX launch sites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4DCC85-AB10-4757-9173-BE16FF7AB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187" y="2111592"/>
            <a:ext cx="919162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showing Florida launch by mission outcome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6BB4CA-69AB-4941-A0F2-A45B92D148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82" r="1555" b="2278"/>
          <a:stretch/>
        </p:blipFill>
        <p:spPr>
          <a:xfrm>
            <a:off x="1302599" y="1738364"/>
            <a:ext cx="9170635" cy="48533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C74599-97A9-4FFE-AABB-962DA62B1B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8116" y="1738364"/>
            <a:ext cx="2572587" cy="24098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044766-6346-4F9B-812D-B670FD3BD62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31" t="17184" r="20977"/>
          <a:stretch/>
        </p:blipFill>
        <p:spPr>
          <a:xfrm>
            <a:off x="546297" y="4113928"/>
            <a:ext cx="3261819" cy="2803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C8E49E-AE88-4781-AA43-068D3D5A0E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0778" y="1452091"/>
            <a:ext cx="5114925" cy="42481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2E0A17-D846-417E-9082-FE20A8A018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80703" y="1413030"/>
            <a:ext cx="5667375" cy="44219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9282B9D-5BCF-4819-9E9C-4545CAD7C6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5579" y="1376414"/>
            <a:ext cx="28575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 showing proximity to landmarks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9C6E896-E590-479F-B183-9B997ADCC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698" y="1651792"/>
            <a:ext cx="4414206" cy="16407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57B26EB-D121-467F-9786-A56BE4275C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1816" y="1343068"/>
            <a:ext cx="3249219" cy="28939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1C909D5-FC5F-4307-AFDF-8D5A604D43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698" y="3429000"/>
            <a:ext cx="4498110" cy="177720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B392414-6F8A-46B1-B30E-81AAE9EB03C9}"/>
              </a:ext>
            </a:extLst>
          </p:cNvPr>
          <p:cNvSpPr txBox="1"/>
          <p:nvPr/>
        </p:nvSpPr>
        <p:spPr>
          <a:xfrm>
            <a:off x="432079" y="5516545"/>
            <a:ext cx="88726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bm-plex-sans"/>
              </a:rPr>
              <a:t>Are launch sites in close proximity to railways? Yes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bm-plex-sans"/>
              </a:rPr>
              <a:t>Are launch sites in close proximity to highways? Not overly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bm-plex-sans"/>
              </a:rPr>
              <a:t>Are launch sites in close proximity to coastline? Yes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ibm-plex-sans"/>
              </a:rPr>
              <a:t>Do launch sites keep certain distance away from cities? At least 14 miles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showing count of success launches by site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73B493-B64A-48C2-BD64-376ADFFF6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325" y="1190625"/>
            <a:ext cx="10039350" cy="447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848898"/>
            <a:ext cx="6547422" cy="4470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sng" dirty="0">
                <a:solidFill>
                  <a:srgbClr val="0070C0"/>
                </a:solidFill>
                <a:effectLst/>
                <a:latin typeface="IBM Plex Mono Text" panose="020B0509050203000203"/>
              </a:rPr>
              <a:t>Background: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 panose="020B0509050203000203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 panose="020B0509050203000203"/>
              </a:rPr>
              <a:t>Commercial space flight has proliferated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 panose="020B0509050203000203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 panose="020B0509050203000203"/>
              </a:rPr>
              <a:t>Space X claims best value for money ($62 million vs. $165 million USD)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 panose="020B0509050203000203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 panose="020B0509050203000203"/>
              </a:rPr>
              <a:t>Space X have considerably lower cost due to reusable part of rocket (Stage 1)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 panose="020B0509050203000203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 panose="020B0509050203000203"/>
              </a:rPr>
              <a:t>Space Y wants to compete with Space X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 panose="020B0509050203000203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/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/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0" indent="0" rtl="0" fontAlgn="base">
              <a:buNone/>
            </a:pPr>
            <a:r>
              <a:rPr lang="en-US" sz="1600" b="0" i="0" u="sng" dirty="0">
                <a:solidFill>
                  <a:srgbClr val="0070C0"/>
                </a:solidFill>
                <a:effectLst/>
                <a:latin typeface="IBM Plex Mono Text" panose="020B0509050203000203"/>
              </a:rPr>
              <a:t>ML Problem: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IBM Plex Mono Text" panose="020B0509050203000203"/>
              </a:rPr>
              <a:t>​</a:t>
            </a:r>
          </a:p>
          <a:p>
            <a:pPr marL="0" indent="0" rtl="0" fontAlgn="base">
              <a:buNone/>
            </a:pP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 panose="020B0509050203000203"/>
              </a:rPr>
              <a:t>Space Y tasks us to train a machine learning model to  predict successful Stage 1 recovery</a:t>
            </a:r>
            <a:endParaRPr lang="en-US" sz="16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Pie chart for most successful launch site (KSC-LC39A)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33A80F-6FDF-4B74-A758-950E62F8C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375" y="1691698"/>
            <a:ext cx="847725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Graphs showing success rate vs payload mass (kg)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F7C91E-7E14-4972-A78C-826D29FFB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12" y="1672648"/>
            <a:ext cx="11153775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734F6F-E032-4743-9BC7-C09A0246EB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432"/>
          <a:stretch/>
        </p:blipFill>
        <p:spPr>
          <a:xfrm>
            <a:off x="2286418" y="1427583"/>
            <a:ext cx="6847533" cy="35162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E11F82-EC27-48B2-B57A-5B5D013EEB4F}"/>
              </a:ext>
            </a:extLst>
          </p:cNvPr>
          <p:cNvSpPr txBox="1"/>
          <p:nvPr/>
        </p:nvSpPr>
        <p:spPr>
          <a:xfrm>
            <a:off x="1509973" y="5245751"/>
            <a:ext cx="81391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decision tree model had the highest accuracy with 0.889</a:t>
            </a:r>
          </a:p>
          <a:p>
            <a:endParaRPr lang="en-GB" dirty="0"/>
          </a:p>
          <a:p>
            <a:r>
              <a:rPr lang="en-GB" dirty="0"/>
              <a:t>https://github.com/pdee-design/IDM-data-science/blob/508bff4feb577973eba5ad05ce712ffa7826478b/%20Machine%20Learning%20Prediction%20lab.ipynb</a:t>
            </a: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221CCB-E94F-4C86-91A9-15849574F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933" y="1441890"/>
            <a:ext cx="6059522" cy="43927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3C3EC1-35DE-4110-8721-436F4B9925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8956" y="1441890"/>
            <a:ext cx="3609975" cy="25717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87FC0A-0038-4D02-8EFB-8A10A293D907}"/>
              </a:ext>
            </a:extLst>
          </p:cNvPr>
          <p:cNvSpPr txBox="1"/>
          <p:nvPr/>
        </p:nvSpPr>
        <p:spPr>
          <a:xfrm>
            <a:off x="7234813" y="4411226"/>
            <a:ext cx="33159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confusion matrix shows the actual vs ML predicted values, showing the accuracy of the model.</a:t>
            </a: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developed a model with an accuracy of 88.9% in predicting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learned what makes for a successful mission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developed out knowledge of SpaceX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now use this information to inform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as a competitor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1600" b="0" i="0" dirty="0">
                <a:effectLst/>
                <a:latin typeface="Source Serif Pro" panose="02040603050405020204" pitchFamily="18" charset="0"/>
                <a:hlinkClick r:id="rId4"/>
              </a:rPr>
              <a:t>https://en.wikipedia.org/wiki/SpaceX</a:t>
            </a:r>
            <a:endParaRPr lang="en-GB" sz="1600" b="0" i="0" dirty="0">
              <a:effectLst/>
              <a:latin typeface="Source Serif Pro" panose="020406030504050202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GB" sz="1600" dirty="0">
              <a:solidFill>
                <a:schemeClr val="accent3">
                  <a:lumMod val="25000"/>
                </a:schemeClr>
              </a:solidFill>
              <a:latin typeface="Source Serif Pro" panose="02040603050405020204" pitchFamily="18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1600" b="0" i="0" dirty="0">
                <a:effectLst/>
                <a:latin typeface="Source Serif Pro" panose="02040603050405020204" pitchFamily="18" charset="0"/>
              </a:rPr>
              <a:t>https://labs.cognitiveclass.ai/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6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Data collection combined open-source data from SpaceX public API and SpaceX Wikipedia page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 data wrangling</a:t>
            </a:r>
          </a:p>
          <a:p>
            <a:pPr algn="l"/>
            <a:r>
              <a:rPr lang="en-US" sz="6600" b="0" i="0" dirty="0">
                <a:solidFill>
                  <a:srgbClr val="1F1F1F"/>
                </a:solidFill>
                <a:effectLst/>
                <a:latin typeface="Source Sans Pro" panose="020B0503030403020204" pitchFamily="34" charset="0"/>
              </a:rPr>
              <a:t>We converted landing outcomes to Classes </a:t>
            </a:r>
            <a:endParaRPr lang="en-US" sz="6600" b="0" i="0" dirty="0">
              <a:effectLst/>
              <a:latin typeface="OpenSans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algn="l" rtl="0" fontAlgn="base"/>
            <a:r>
              <a:rPr lang="en-US" sz="6600" b="0" i="0" u="none" strike="noStrike" dirty="0">
                <a:solidFill>
                  <a:srgbClr val="0070C0"/>
                </a:solidFill>
                <a:effectLst/>
                <a:latin typeface="IBM Plex Mono Text" panose="020B0509050203000203"/>
              </a:rPr>
              <a:t>Predictive analysis carried out using classification models </a:t>
            </a:r>
            <a:r>
              <a:rPr lang="en-US" sz="6600" b="0" i="0" dirty="0">
                <a:solidFill>
                  <a:srgbClr val="000000"/>
                </a:solidFill>
                <a:effectLst/>
                <a:latin typeface="IBM Plex Mono Text" panose="020B0509050203000203"/>
              </a:rPr>
              <a:t>​</a:t>
            </a:r>
            <a:endParaRPr lang="en-US" sz="6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6600" b="0" i="0" u="none" strike="noStrike" dirty="0">
                <a:solidFill>
                  <a:srgbClr val="0070C0"/>
                </a:solidFill>
                <a:effectLst/>
                <a:latin typeface="IBM Plex Mono Text" panose="020B0509050203000203"/>
              </a:rPr>
              <a:t>Logistic Regression, Support Vector  Machine, Decision Tree Classifier, and K Nearest Neighbors</a:t>
            </a:r>
            <a:r>
              <a:rPr lang="en-US" sz="6600" b="0" i="0" dirty="0">
                <a:solidFill>
                  <a:srgbClr val="000000"/>
                </a:solidFill>
                <a:effectLst/>
                <a:latin typeface="IBM Plex Mono Text" panose="020B0509050203000203"/>
              </a:rPr>
              <a:t>​</a:t>
            </a:r>
            <a:endParaRPr lang="en-US" sz="6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l" rtl="0" fontAlgn="base"/>
            <a:r>
              <a:rPr lang="en-US" sz="6600" b="0" i="0" u="none" strike="noStrike" dirty="0">
                <a:solidFill>
                  <a:srgbClr val="0070C0"/>
                </a:solidFill>
                <a:effectLst/>
                <a:latin typeface="IBM Plex Mono Text" panose="020B0509050203000203"/>
              </a:rPr>
              <a:t>Tuned models using </a:t>
            </a:r>
            <a:r>
              <a:rPr lang="en-US" sz="6600" b="0" i="0" u="none" strike="noStrike" dirty="0" err="1">
                <a:solidFill>
                  <a:srgbClr val="0070C0"/>
                </a:solidFill>
                <a:effectLst/>
                <a:latin typeface="IBM Plex Mono Text" panose="020B0509050203000203"/>
              </a:rPr>
              <a:t>GridSearchCV</a:t>
            </a:r>
            <a:endParaRPr lang="en-US" sz="6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 panose="020B0509050203000203"/>
              </a:rPr>
              <a:t>Data collection combined open-source data from SpaceX public API and SpaceX Wikipedia page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5075537C-CA84-1446-933C-8E9D027F9201}" type="slidenum">
              <a:rPr lang="en-US" smtClean="0"/>
              <a:pPr algn="l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https://github.com/pdee-design/IDM-data-science/blob/8943b592acb04f48449b8eb072700dfe2ab1b21a/Data%20collection.ipynb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EC7EE7F4-7B6C-4F89-A9C9-2C0BEE4B89EF}"/>
              </a:ext>
            </a:extLst>
          </p:cNvPr>
          <p:cNvSpPr/>
          <p:nvPr/>
        </p:nvSpPr>
        <p:spPr>
          <a:xfrm>
            <a:off x="5791390" y="2228976"/>
            <a:ext cx="237744" cy="1389888"/>
          </a:xfrm>
          <a:prstGeom prst="rect">
            <a:avLst/>
          </a:prstGeom>
          <a:solidFill>
            <a:srgbClr val="8EB4E3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8" name="object 7">
            <a:extLst>
              <a:ext uri="{FF2B5EF4-FFF2-40B4-BE49-F238E27FC236}">
                <a16:creationId xmlns:a16="http://schemas.microsoft.com/office/drawing/2014/main" id="{2455A2A4-C595-42D0-BD6A-C0E7092098DB}"/>
              </a:ext>
            </a:extLst>
          </p:cNvPr>
          <p:cNvGrpSpPr/>
          <p:nvPr/>
        </p:nvGrpSpPr>
        <p:grpSpPr>
          <a:xfrm>
            <a:off x="5510973" y="1953133"/>
            <a:ext cx="1851660" cy="1607820"/>
            <a:chOff x="4782311" y="1478280"/>
            <a:chExt cx="1851660" cy="1607820"/>
          </a:xfrm>
          <a:solidFill>
            <a:srgbClr val="8EB4E3"/>
          </a:solidFill>
        </p:grpSpPr>
        <p:sp>
          <p:nvSpPr>
            <p:cNvPr id="9" name="object 8">
              <a:extLst>
                <a:ext uri="{FF2B5EF4-FFF2-40B4-BE49-F238E27FC236}">
                  <a16:creationId xmlns:a16="http://schemas.microsoft.com/office/drawing/2014/main" id="{05B64BD4-8877-4FDA-8D10-C99EFF165DD9}"/>
                </a:ext>
              </a:extLst>
            </p:cNvPr>
            <p:cNvSpPr/>
            <p:nvPr/>
          </p:nvSpPr>
          <p:spPr>
            <a:xfrm>
              <a:off x="5084063" y="1766316"/>
              <a:ext cx="158496" cy="131978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9">
              <a:extLst>
                <a:ext uri="{FF2B5EF4-FFF2-40B4-BE49-F238E27FC236}">
                  <a16:creationId xmlns:a16="http://schemas.microsoft.com/office/drawing/2014/main" id="{2D369E6C-7F25-4E91-B245-45665A36CB72}"/>
                </a:ext>
              </a:extLst>
            </p:cNvPr>
            <p:cNvSpPr/>
            <p:nvPr/>
          </p:nvSpPr>
          <p:spPr>
            <a:xfrm>
              <a:off x="4782311" y="1478280"/>
              <a:ext cx="1851660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0">
              <a:extLst>
                <a:ext uri="{FF2B5EF4-FFF2-40B4-BE49-F238E27FC236}">
                  <a16:creationId xmlns:a16="http://schemas.microsoft.com/office/drawing/2014/main" id="{0EA54A6F-9A30-4AF2-B3C4-C97D3C38ADC1}"/>
                </a:ext>
              </a:extLst>
            </p:cNvPr>
            <p:cNvSpPr/>
            <p:nvPr/>
          </p:nvSpPr>
          <p:spPr>
            <a:xfrm>
              <a:off x="4888991" y="1719072"/>
              <a:ext cx="1677923" cy="69646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1">
              <a:extLst>
                <a:ext uri="{FF2B5EF4-FFF2-40B4-BE49-F238E27FC236}">
                  <a16:creationId xmlns:a16="http://schemas.microsoft.com/office/drawing/2014/main" id="{3730CE9D-60BF-4398-A9D0-D7276F715D14}"/>
                </a:ext>
              </a:extLst>
            </p:cNvPr>
            <p:cNvSpPr/>
            <p:nvPr/>
          </p:nvSpPr>
          <p:spPr>
            <a:xfrm>
              <a:off x="4803647" y="1499616"/>
              <a:ext cx="1772411" cy="106375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2">
            <a:extLst>
              <a:ext uri="{FF2B5EF4-FFF2-40B4-BE49-F238E27FC236}">
                <a16:creationId xmlns:a16="http://schemas.microsoft.com/office/drawing/2014/main" id="{B558C767-C28B-46A4-B724-A23BFC2FC89F}"/>
              </a:ext>
            </a:extLst>
          </p:cNvPr>
          <p:cNvSpPr txBox="1"/>
          <p:nvPr/>
        </p:nvSpPr>
        <p:spPr>
          <a:xfrm>
            <a:off x="5744527" y="2240914"/>
            <a:ext cx="1327150" cy="4629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36195" rIns="0" bIns="0" rtlCol="0">
            <a:spAutoFit/>
          </a:bodyPr>
          <a:lstStyle/>
          <a:p>
            <a:pPr marL="479425" marR="5080" indent="-466725">
              <a:lnSpc>
                <a:spcPts val="1639"/>
              </a:lnSpc>
              <a:spcBef>
                <a:spcPts val="285"/>
              </a:spcBef>
            </a:pP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Request </a:t>
            </a: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(Space</a:t>
            </a:r>
            <a:r>
              <a:rPr sz="1500" spc="-2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X  APIs)</a:t>
            </a:r>
            <a:endParaRPr sz="1500" dirty="0">
              <a:latin typeface="Carlito"/>
              <a:cs typeface="Carlito"/>
            </a:endParaRPr>
          </a:p>
        </p:txBody>
      </p:sp>
      <p:grpSp>
        <p:nvGrpSpPr>
          <p:cNvPr id="14" name="object 13">
            <a:extLst>
              <a:ext uri="{FF2B5EF4-FFF2-40B4-BE49-F238E27FC236}">
                <a16:creationId xmlns:a16="http://schemas.microsoft.com/office/drawing/2014/main" id="{65A05C5A-4228-4910-879C-21D6BD4074EA}"/>
              </a:ext>
            </a:extLst>
          </p:cNvPr>
          <p:cNvGrpSpPr/>
          <p:nvPr/>
        </p:nvGrpSpPr>
        <p:grpSpPr>
          <a:xfrm>
            <a:off x="5510973" y="3282060"/>
            <a:ext cx="1851660" cy="1666239"/>
            <a:chOff x="4782311" y="2807207"/>
            <a:chExt cx="1851660" cy="1666239"/>
          </a:xfrm>
          <a:solidFill>
            <a:srgbClr val="8EB4E3"/>
          </a:solidFill>
        </p:grpSpPr>
        <p:sp>
          <p:nvSpPr>
            <p:cNvPr id="15" name="object 14">
              <a:extLst>
                <a:ext uri="{FF2B5EF4-FFF2-40B4-BE49-F238E27FC236}">
                  <a16:creationId xmlns:a16="http://schemas.microsoft.com/office/drawing/2014/main" id="{D0AD74F1-9371-41FD-B16C-A18EB4AB41F1}"/>
                </a:ext>
              </a:extLst>
            </p:cNvPr>
            <p:cNvSpPr/>
            <p:nvPr/>
          </p:nvSpPr>
          <p:spPr>
            <a:xfrm>
              <a:off x="5062727" y="3073907"/>
              <a:ext cx="237744" cy="139903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5">
              <a:extLst>
                <a:ext uri="{FF2B5EF4-FFF2-40B4-BE49-F238E27FC236}">
                  <a16:creationId xmlns:a16="http://schemas.microsoft.com/office/drawing/2014/main" id="{11E2797E-022D-4B0A-ABFB-8DC8EEC33AEF}"/>
                </a:ext>
              </a:extLst>
            </p:cNvPr>
            <p:cNvSpPr/>
            <p:nvPr/>
          </p:nvSpPr>
          <p:spPr>
            <a:xfrm>
              <a:off x="5084063" y="3095243"/>
              <a:ext cx="158496" cy="131978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6">
              <a:extLst>
                <a:ext uri="{FF2B5EF4-FFF2-40B4-BE49-F238E27FC236}">
                  <a16:creationId xmlns:a16="http://schemas.microsoft.com/office/drawing/2014/main" id="{EE11FD4A-82C3-4854-A10A-7D88F1190535}"/>
                </a:ext>
              </a:extLst>
            </p:cNvPr>
            <p:cNvSpPr/>
            <p:nvPr/>
          </p:nvSpPr>
          <p:spPr>
            <a:xfrm>
              <a:off x="4782311" y="2807207"/>
              <a:ext cx="1851660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7">
              <a:extLst>
                <a:ext uri="{FF2B5EF4-FFF2-40B4-BE49-F238E27FC236}">
                  <a16:creationId xmlns:a16="http://schemas.microsoft.com/office/drawing/2014/main" id="{334C0130-3E3C-4EEA-90A1-C2CD974FA121}"/>
                </a:ext>
              </a:extLst>
            </p:cNvPr>
            <p:cNvSpPr/>
            <p:nvPr/>
          </p:nvSpPr>
          <p:spPr>
            <a:xfrm>
              <a:off x="4888991" y="2839211"/>
              <a:ext cx="1677923" cy="111556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8">
              <a:extLst>
                <a:ext uri="{FF2B5EF4-FFF2-40B4-BE49-F238E27FC236}">
                  <a16:creationId xmlns:a16="http://schemas.microsoft.com/office/drawing/2014/main" id="{56D20A12-5711-4ADB-816C-C40087822225}"/>
                </a:ext>
              </a:extLst>
            </p:cNvPr>
            <p:cNvSpPr/>
            <p:nvPr/>
          </p:nvSpPr>
          <p:spPr>
            <a:xfrm>
              <a:off x="4803647" y="2828543"/>
              <a:ext cx="1772411" cy="106375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19">
            <a:extLst>
              <a:ext uri="{FF2B5EF4-FFF2-40B4-BE49-F238E27FC236}">
                <a16:creationId xmlns:a16="http://schemas.microsoft.com/office/drawing/2014/main" id="{01341810-6CD6-42F2-9721-83867D5ACBBC}"/>
              </a:ext>
            </a:extLst>
          </p:cNvPr>
          <p:cNvSpPr txBox="1"/>
          <p:nvPr/>
        </p:nvSpPr>
        <p:spPr>
          <a:xfrm>
            <a:off x="5744527" y="3361436"/>
            <a:ext cx="1332865" cy="8820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31750" rIns="0" bIns="0" rtlCol="0">
            <a:spAutoFit/>
          </a:bodyPr>
          <a:lstStyle/>
          <a:p>
            <a:pPr marL="12700" marR="5080" indent="4445">
              <a:lnSpc>
                <a:spcPct val="91600"/>
              </a:lnSpc>
              <a:spcBef>
                <a:spcPts val="250"/>
              </a:spcBef>
            </a:pP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.JSON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file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+  </a:t>
            </a: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Lists(Launch</a:t>
            </a:r>
            <a:r>
              <a:rPr sz="1500" spc="-12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Site, 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Booster </a:t>
            </a:r>
            <a:r>
              <a:rPr sz="1500" spc="-25" dirty="0">
                <a:solidFill>
                  <a:srgbClr val="FFFFFF"/>
                </a:solidFill>
                <a:latin typeface="Carlito"/>
                <a:cs typeface="Carlito"/>
              </a:rPr>
              <a:t>Version,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Payload</a:t>
            </a:r>
            <a:r>
              <a:rPr sz="1500" spc="-7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15" dirty="0">
                <a:solidFill>
                  <a:srgbClr val="FFFFFF"/>
                </a:solidFill>
                <a:latin typeface="Carlito"/>
                <a:cs typeface="Carlito"/>
              </a:rPr>
              <a:t>Data)</a:t>
            </a:r>
            <a:endParaRPr sz="1500">
              <a:latin typeface="Carlito"/>
              <a:cs typeface="Carlito"/>
            </a:endParaRPr>
          </a:p>
        </p:txBody>
      </p:sp>
      <p:grpSp>
        <p:nvGrpSpPr>
          <p:cNvPr id="21" name="object 20">
            <a:extLst>
              <a:ext uri="{FF2B5EF4-FFF2-40B4-BE49-F238E27FC236}">
                <a16:creationId xmlns:a16="http://schemas.microsoft.com/office/drawing/2014/main" id="{21E8499D-807F-42BC-A073-060A3B2895E6}"/>
              </a:ext>
            </a:extLst>
          </p:cNvPr>
          <p:cNvGrpSpPr/>
          <p:nvPr/>
        </p:nvGrpSpPr>
        <p:grpSpPr>
          <a:xfrm>
            <a:off x="5510973" y="4612512"/>
            <a:ext cx="2790825" cy="1141730"/>
            <a:chOff x="4782311" y="4137659"/>
            <a:chExt cx="2790825" cy="1141730"/>
          </a:xfrm>
          <a:solidFill>
            <a:srgbClr val="8EB4E3"/>
          </a:solidFill>
        </p:grpSpPr>
        <p:sp>
          <p:nvSpPr>
            <p:cNvPr id="22" name="object 21">
              <a:extLst>
                <a:ext uri="{FF2B5EF4-FFF2-40B4-BE49-F238E27FC236}">
                  <a16:creationId xmlns:a16="http://schemas.microsoft.com/office/drawing/2014/main" id="{43BE03E6-A846-4A3E-9C0F-BE5F58236723}"/>
                </a:ext>
              </a:extLst>
            </p:cNvPr>
            <p:cNvSpPr/>
            <p:nvPr/>
          </p:nvSpPr>
          <p:spPr>
            <a:xfrm>
              <a:off x="5146547" y="4319015"/>
              <a:ext cx="2426207" cy="23926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2">
              <a:extLst>
                <a:ext uri="{FF2B5EF4-FFF2-40B4-BE49-F238E27FC236}">
                  <a16:creationId xmlns:a16="http://schemas.microsoft.com/office/drawing/2014/main" id="{3A91FD0C-1AEB-4FAC-9FCB-181ED217D47A}"/>
                </a:ext>
              </a:extLst>
            </p:cNvPr>
            <p:cNvSpPr/>
            <p:nvPr/>
          </p:nvSpPr>
          <p:spPr>
            <a:xfrm>
              <a:off x="5167883" y="4340351"/>
              <a:ext cx="2346960" cy="160019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3">
              <a:extLst>
                <a:ext uri="{FF2B5EF4-FFF2-40B4-BE49-F238E27FC236}">
                  <a16:creationId xmlns:a16="http://schemas.microsoft.com/office/drawing/2014/main" id="{D470B19A-9E13-448B-B183-9E56E809230D}"/>
                </a:ext>
              </a:extLst>
            </p:cNvPr>
            <p:cNvSpPr/>
            <p:nvPr/>
          </p:nvSpPr>
          <p:spPr>
            <a:xfrm>
              <a:off x="4782311" y="4137659"/>
              <a:ext cx="1851660" cy="114147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4">
              <a:extLst>
                <a:ext uri="{FF2B5EF4-FFF2-40B4-BE49-F238E27FC236}">
                  <a16:creationId xmlns:a16="http://schemas.microsoft.com/office/drawing/2014/main" id="{43B667A4-357F-48E7-A346-97BD231CF679}"/>
                </a:ext>
              </a:extLst>
            </p:cNvPr>
            <p:cNvSpPr/>
            <p:nvPr/>
          </p:nvSpPr>
          <p:spPr>
            <a:xfrm>
              <a:off x="4850891" y="4273295"/>
              <a:ext cx="1755648" cy="90525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5">
              <a:extLst>
                <a:ext uri="{FF2B5EF4-FFF2-40B4-BE49-F238E27FC236}">
                  <a16:creationId xmlns:a16="http://schemas.microsoft.com/office/drawing/2014/main" id="{56F5710A-79E9-49E2-98B7-6374038357B6}"/>
                </a:ext>
              </a:extLst>
            </p:cNvPr>
            <p:cNvSpPr/>
            <p:nvPr/>
          </p:nvSpPr>
          <p:spPr>
            <a:xfrm>
              <a:off x="4803647" y="4158995"/>
              <a:ext cx="1772411" cy="106222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7" name="object 26">
            <a:extLst>
              <a:ext uri="{FF2B5EF4-FFF2-40B4-BE49-F238E27FC236}">
                <a16:creationId xmlns:a16="http://schemas.microsoft.com/office/drawing/2014/main" id="{D45F2BA2-15EE-417E-BAB8-5987AD7DE9C0}"/>
              </a:ext>
            </a:extLst>
          </p:cNvPr>
          <p:cNvSpPr txBox="1"/>
          <p:nvPr/>
        </p:nvSpPr>
        <p:spPr>
          <a:xfrm>
            <a:off x="5706427" y="4795773"/>
            <a:ext cx="1403985" cy="66484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35560" rIns="0" bIns="0" rtlCol="0">
            <a:spAutoFit/>
          </a:bodyPr>
          <a:lstStyle/>
          <a:p>
            <a:pPr marL="12700" marR="5080">
              <a:lnSpc>
                <a:spcPct val="89800"/>
              </a:lnSpc>
              <a:spcBef>
                <a:spcPts val="280"/>
              </a:spcBef>
            </a:pP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Json_normalize</a:t>
            </a:r>
            <a:r>
              <a:rPr sz="1500" spc="-1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25" dirty="0">
                <a:solidFill>
                  <a:srgbClr val="FFFFFF"/>
                </a:solidFill>
                <a:latin typeface="Carlito"/>
                <a:cs typeface="Carlito"/>
              </a:rPr>
              <a:t>to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DataFrame data  from</a:t>
            </a:r>
            <a:r>
              <a:rPr sz="1500" spc="-4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JSON</a:t>
            </a:r>
            <a:endParaRPr sz="1500">
              <a:latin typeface="Carlito"/>
              <a:cs typeface="Carlito"/>
            </a:endParaRPr>
          </a:p>
        </p:txBody>
      </p:sp>
      <p:grpSp>
        <p:nvGrpSpPr>
          <p:cNvPr id="28" name="object 27">
            <a:extLst>
              <a:ext uri="{FF2B5EF4-FFF2-40B4-BE49-F238E27FC236}">
                <a16:creationId xmlns:a16="http://schemas.microsoft.com/office/drawing/2014/main" id="{3EF5CCA1-0B99-49D6-83AB-1A54B69492DD}"/>
              </a:ext>
            </a:extLst>
          </p:cNvPr>
          <p:cNvGrpSpPr/>
          <p:nvPr/>
        </p:nvGrpSpPr>
        <p:grpSpPr>
          <a:xfrm>
            <a:off x="7868602" y="3548760"/>
            <a:ext cx="1859280" cy="2205355"/>
            <a:chOff x="7139940" y="3073907"/>
            <a:chExt cx="1859280" cy="2205355"/>
          </a:xfrm>
          <a:solidFill>
            <a:srgbClr val="8EB4E3"/>
          </a:solidFill>
        </p:grpSpPr>
        <p:sp>
          <p:nvSpPr>
            <p:cNvPr id="29" name="object 28">
              <a:extLst>
                <a:ext uri="{FF2B5EF4-FFF2-40B4-BE49-F238E27FC236}">
                  <a16:creationId xmlns:a16="http://schemas.microsoft.com/office/drawing/2014/main" id="{ADAED160-292D-4F17-8210-ABE83A2578FC}"/>
                </a:ext>
              </a:extLst>
            </p:cNvPr>
            <p:cNvSpPr/>
            <p:nvPr/>
          </p:nvSpPr>
          <p:spPr>
            <a:xfrm>
              <a:off x="7418832" y="3073907"/>
              <a:ext cx="239268" cy="139903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0" name="object 29">
              <a:extLst>
                <a:ext uri="{FF2B5EF4-FFF2-40B4-BE49-F238E27FC236}">
                  <a16:creationId xmlns:a16="http://schemas.microsoft.com/office/drawing/2014/main" id="{06E1174F-3B31-4499-BEC1-EFCF4ED45560}"/>
                </a:ext>
              </a:extLst>
            </p:cNvPr>
            <p:cNvSpPr/>
            <p:nvPr/>
          </p:nvSpPr>
          <p:spPr>
            <a:xfrm>
              <a:off x="7440168" y="3095243"/>
              <a:ext cx="160020" cy="131978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1" name="object 30">
              <a:extLst>
                <a:ext uri="{FF2B5EF4-FFF2-40B4-BE49-F238E27FC236}">
                  <a16:creationId xmlns:a16="http://schemas.microsoft.com/office/drawing/2014/main" id="{2CCD998D-6C27-46DD-AC1A-8F7E127C4773}"/>
                </a:ext>
              </a:extLst>
            </p:cNvPr>
            <p:cNvSpPr/>
            <p:nvPr/>
          </p:nvSpPr>
          <p:spPr>
            <a:xfrm>
              <a:off x="7139940" y="4137659"/>
              <a:ext cx="1851659" cy="114147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1">
              <a:extLst>
                <a:ext uri="{FF2B5EF4-FFF2-40B4-BE49-F238E27FC236}">
                  <a16:creationId xmlns:a16="http://schemas.microsoft.com/office/drawing/2014/main" id="{81FE9E9B-CCB5-4E93-87FE-7640D5108E07}"/>
                </a:ext>
              </a:extLst>
            </p:cNvPr>
            <p:cNvSpPr/>
            <p:nvPr/>
          </p:nvSpPr>
          <p:spPr>
            <a:xfrm>
              <a:off x="7173468" y="4378451"/>
              <a:ext cx="1825752" cy="69494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2">
              <a:extLst>
                <a:ext uri="{FF2B5EF4-FFF2-40B4-BE49-F238E27FC236}">
                  <a16:creationId xmlns:a16="http://schemas.microsoft.com/office/drawing/2014/main" id="{E64680DB-CC47-49A0-ACE6-301234E0EAEC}"/>
                </a:ext>
              </a:extLst>
            </p:cNvPr>
            <p:cNvSpPr/>
            <p:nvPr/>
          </p:nvSpPr>
          <p:spPr>
            <a:xfrm>
              <a:off x="7161276" y="4158995"/>
              <a:ext cx="1772412" cy="106222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3">
            <a:extLst>
              <a:ext uri="{FF2B5EF4-FFF2-40B4-BE49-F238E27FC236}">
                <a16:creationId xmlns:a16="http://schemas.microsoft.com/office/drawing/2014/main" id="{0D2FB2D6-7463-401C-BB1E-31E889952878}"/>
              </a:ext>
            </a:extLst>
          </p:cNvPr>
          <p:cNvSpPr txBox="1"/>
          <p:nvPr/>
        </p:nvSpPr>
        <p:spPr>
          <a:xfrm>
            <a:off x="8029383" y="4900295"/>
            <a:ext cx="1483995" cy="4629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36195" rIns="0" bIns="0" rtlCol="0">
            <a:spAutoFit/>
          </a:bodyPr>
          <a:lstStyle/>
          <a:p>
            <a:pPr marL="575945" marR="5080" indent="-563880">
              <a:lnSpc>
                <a:spcPts val="1639"/>
              </a:lnSpc>
              <a:spcBef>
                <a:spcPts val="285"/>
              </a:spcBef>
            </a:pP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r>
              <a:rPr sz="1500" spc="-9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25" dirty="0">
                <a:solidFill>
                  <a:srgbClr val="FFFFFF"/>
                </a:solidFill>
                <a:latin typeface="Carlito"/>
                <a:cs typeface="Carlito"/>
              </a:rPr>
              <a:t>relevant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data</a:t>
            </a:r>
            <a:endParaRPr sz="1500" dirty="0">
              <a:latin typeface="Carlito"/>
              <a:cs typeface="Carlito"/>
            </a:endParaRPr>
          </a:p>
        </p:txBody>
      </p:sp>
      <p:grpSp>
        <p:nvGrpSpPr>
          <p:cNvPr id="35" name="object 34">
            <a:extLst>
              <a:ext uri="{FF2B5EF4-FFF2-40B4-BE49-F238E27FC236}">
                <a16:creationId xmlns:a16="http://schemas.microsoft.com/office/drawing/2014/main" id="{1E161F5E-2595-4A72-AB99-C2376487854B}"/>
              </a:ext>
            </a:extLst>
          </p:cNvPr>
          <p:cNvGrpSpPr/>
          <p:nvPr/>
        </p:nvGrpSpPr>
        <p:grpSpPr>
          <a:xfrm>
            <a:off x="7868602" y="2219832"/>
            <a:ext cx="1868805" cy="2205355"/>
            <a:chOff x="7139940" y="1744979"/>
            <a:chExt cx="1868805" cy="2205355"/>
          </a:xfrm>
          <a:solidFill>
            <a:srgbClr val="8EB4E3"/>
          </a:solidFill>
        </p:grpSpPr>
        <p:sp>
          <p:nvSpPr>
            <p:cNvPr id="36" name="object 35">
              <a:extLst>
                <a:ext uri="{FF2B5EF4-FFF2-40B4-BE49-F238E27FC236}">
                  <a16:creationId xmlns:a16="http://schemas.microsoft.com/office/drawing/2014/main" id="{8CF4689D-79BD-42DC-9525-139C3B3FB478}"/>
                </a:ext>
              </a:extLst>
            </p:cNvPr>
            <p:cNvSpPr/>
            <p:nvPr/>
          </p:nvSpPr>
          <p:spPr>
            <a:xfrm>
              <a:off x="7418832" y="1744979"/>
              <a:ext cx="239268" cy="139903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7" name="object 36">
              <a:extLst>
                <a:ext uri="{FF2B5EF4-FFF2-40B4-BE49-F238E27FC236}">
                  <a16:creationId xmlns:a16="http://schemas.microsoft.com/office/drawing/2014/main" id="{14E88DCE-CB9D-4FA1-8BD2-DEF4813BC815}"/>
                </a:ext>
              </a:extLst>
            </p:cNvPr>
            <p:cNvSpPr/>
            <p:nvPr/>
          </p:nvSpPr>
          <p:spPr>
            <a:xfrm>
              <a:off x="7440168" y="1766315"/>
              <a:ext cx="160020" cy="131978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8" name="object 37">
              <a:extLst>
                <a:ext uri="{FF2B5EF4-FFF2-40B4-BE49-F238E27FC236}">
                  <a16:creationId xmlns:a16="http://schemas.microsoft.com/office/drawing/2014/main" id="{DD1C2D8A-53F3-4108-8EB5-8C7E314EC118}"/>
                </a:ext>
              </a:extLst>
            </p:cNvPr>
            <p:cNvSpPr/>
            <p:nvPr/>
          </p:nvSpPr>
          <p:spPr>
            <a:xfrm>
              <a:off x="7139940" y="2807207"/>
              <a:ext cx="1851659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8">
              <a:extLst>
                <a:ext uri="{FF2B5EF4-FFF2-40B4-BE49-F238E27FC236}">
                  <a16:creationId xmlns:a16="http://schemas.microsoft.com/office/drawing/2014/main" id="{9E635423-8BA8-4E86-B7CD-73DB79F88436}"/>
                </a:ext>
              </a:extLst>
            </p:cNvPr>
            <p:cNvSpPr/>
            <p:nvPr/>
          </p:nvSpPr>
          <p:spPr>
            <a:xfrm>
              <a:off x="7164324" y="3047999"/>
              <a:ext cx="1844039" cy="69646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39">
              <a:extLst>
                <a:ext uri="{FF2B5EF4-FFF2-40B4-BE49-F238E27FC236}">
                  <a16:creationId xmlns:a16="http://schemas.microsoft.com/office/drawing/2014/main" id="{FA7956D8-EB7E-4727-A74B-8DDEFDCA6A25}"/>
                </a:ext>
              </a:extLst>
            </p:cNvPr>
            <p:cNvSpPr/>
            <p:nvPr/>
          </p:nvSpPr>
          <p:spPr>
            <a:xfrm>
              <a:off x="7161276" y="2828543"/>
              <a:ext cx="1772412" cy="106375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1" name="object 40">
            <a:extLst>
              <a:ext uri="{FF2B5EF4-FFF2-40B4-BE49-F238E27FC236}">
                <a16:creationId xmlns:a16="http://schemas.microsoft.com/office/drawing/2014/main" id="{D0649BAE-92AF-4353-952E-5A0E44F970D1}"/>
              </a:ext>
            </a:extLst>
          </p:cNvPr>
          <p:cNvSpPr txBox="1"/>
          <p:nvPr/>
        </p:nvSpPr>
        <p:spPr>
          <a:xfrm>
            <a:off x="8020240" y="3570858"/>
            <a:ext cx="1492885" cy="462915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36195" rIns="0" bIns="0" rtlCol="0">
            <a:spAutoFit/>
          </a:bodyPr>
          <a:lstStyle/>
          <a:p>
            <a:pPr marL="332740" marR="5080" indent="-320040">
              <a:lnSpc>
                <a:spcPts val="1639"/>
              </a:lnSpc>
              <a:spcBef>
                <a:spcPts val="285"/>
              </a:spcBef>
            </a:pP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Cast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r>
              <a:rPr lang="en-US" sz="15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2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15" dirty="0">
                <a:solidFill>
                  <a:srgbClr val="FFFFFF"/>
                </a:solidFill>
                <a:latin typeface="Carlito"/>
                <a:cs typeface="Carlito"/>
              </a:rPr>
              <a:t>to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a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DataFrame</a:t>
            </a:r>
            <a:endParaRPr sz="1500" dirty="0">
              <a:latin typeface="Carlito"/>
              <a:cs typeface="Carlito"/>
            </a:endParaRPr>
          </a:p>
        </p:txBody>
      </p:sp>
      <p:grpSp>
        <p:nvGrpSpPr>
          <p:cNvPr id="42" name="object 41">
            <a:extLst>
              <a:ext uri="{FF2B5EF4-FFF2-40B4-BE49-F238E27FC236}">
                <a16:creationId xmlns:a16="http://schemas.microsoft.com/office/drawing/2014/main" id="{34838376-F611-42C2-9FE7-5430BC8CA8CF}"/>
              </a:ext>
            </a:extLst>
          </p:cNvPr>
          <p:cNvGrpSpPr/>
          <p:nvPr/>
        </p:nvGrpSpPr>
        <p:grpSpPr>
          <a:xfrm>
            <a:off x="7868602" y="1953133"/>
            <a:ext cx="2790825" cy="1143000"/>
            <a:chOff x="7139940" y="1478280"/>
            <a:chExt cx="2790825" cy="1143000"/>
          </a:xfrm>
          <a:solidFill>
            <a:srgbClr val="8EB4E3"/>
          </a:solidFill>
        </p:grpSpPr>
        <p:sp>
          <p:nvSpPr>
            <p:cNvPr id="43" name="object 42">
              <a:extLst>
                <a:ext uri="{FF2B5EF4-FFF2-40B4-BE49-F238E27FC236}">
                  <a16:creationId xmlns:a16="http://schemas.microsoft.com/office/drawing/2014/main" id="{2884E7DF-8426-4F16-BC47-E410B634489D}"/>
                </a:ext>
              </a:extLst>
            </p:cNvPr>
            <p:cNvSpPr/>
            <p:nvPr/>
          </p:nvSpPr>
          <p:spPr>
            <a:xfrm>
              <a:off x="7504176" y="1661160"/>
              <a:ext cx="2426207" cy="23774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4" name="object 43">
              <a:extLst>
                <a:ext uri="{FF2B5EF4-FFF2-40B4-BE49-F238E27FC236}">
                  <a16:creationId xmlns:a16="http://schemas.microsoft.com/office/drawing/2014/main" id="{7ABD83F5-F147-4040-A339-BD4D158802D0}"/>
                </a:ext>
              </a:extLst>
            </p:cNvPr>
            <p:cNvSpPr/>
            <p:nvPr/>
          </p:nvSpPr>
          <p:spPr>
            <a:xfrm>
              <a:off x="7525512" y="1682496"/>
              <a:ext cx="2346959" cy="15849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5" name="object 44">
              <a:extLst>
                <a:ext uri="{FF2B5EF4-FFF2-40B4-BE49-F238E27FC236}">
                  <a16:creationId xmlns:a16="http://schemas.microsoft.com/office/drawing/2014/main" id="{1AFD552D-4D14-490C-A9C4-C87A6DD4ADEC}"/>
                </a:ext>
              </a:extLst>
            </p:cNvPr>
            <p:cNvSpPr/>
            <p:nvPr/>
          </p:nvSpPr>
          <p:spPr>
            <a:xfrm>
              <a:off x="7139940" y="1478280"/>
              <a:ext cx="1851659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5">
              <a:extLst>
                <a:ext uri="{FF2B5EF4-FFF2-40B4-BE49-F238E27FC236}">
                  <a16:creationId xmlns:a16="http://schemas.microsoft.com/office/drawing/2014/main" id="{5B910AE0-F572-4FAA-B45A-28E2544E69FB}"/>
                </a:ext>
              </a:extLst>
            </p:cNvPr>
            <p:cNvSpPr/>
            <p:nvPr/>
          </p:nvSpPr>
          <p:spPr>
            <a:xfrm>
              <a:off x="7226808" y="1615440"/>
              <a:ext cx="1717548" cy="903731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6">
              <a:extLst>
                <a:ext uri="{FF2B5EF4-FFF2-40B4-BE49-F238E27FC236}">
                  <a16:creationId xmlns:a16="http://schemas.microsoft.com/office/drawing/2014/main" id="{FE685EC6-42E5-4BD2-9414-9382B602783B}"/>
                </a:ext>
              </a:extLst>
            </p:cNvPr>
            <p:cNvSpPr/>
            <p:nvPr/>
          </p:nvSpPr>
          <p:spPr>
            <a:xfrm>
              <a:off x="7161276" y="1499616"/>
              <a:ext cx="1772412" cy="106375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8" name="object 47">
            <a:extLst>
              <a:ext uri="{FF2B5EF4-FFF2-40B4-BE49-F238E27FC236}">
                <a16:creationId xmlns:a16="http://schemas.microsoft.com/office/drawing/2014/main" id="{7959C1F8-470B-4057-8F78-F18E9E2D2334}"/>
              </a:ext>
            </a:extLst>
          </p:cNvPr>
          <p:cNvSpPr txBox="1">
            <a:spLocks/>
          </p:cNvSpPr>
          <p:nvPr/>
        </p:nvSpPr>
        <p:spPr>
          <a:xfrm>
            <a:off x="8082723" y="2135758"/>
            <a:ext cx="1373505" cy="689932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35560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5080">
              <a:lnSpc>
                <a:spcPts val="1650"/>
              </a:lnSpc>
              <a:spcBef>
                <a:spcPts val="280"/>
              </a:spcBef>
            </a:pPr>
            <a:r>
              <a:rPr lang="en-US" sz="1500" spc="-5">
                <a:solidFill>
                  <a:srgbClr val="FFFFFF"/>
                </a:solidFill>
                <a:latin typeface="Carlito"/>
                <a:cs typeface="Carlito"/>
              </a:rPr>
              <a:t>Filter </a:t>
            </a:r>
            <a:r>
              <a:rPr lang="en-US" sz="1500" spc="-10">
                <a:solidFill>
                  <a:srgbClr val="FFFFFF"/>
                </a:solidFill>
                <a:latin typeface="Carlito"/>
                <a:cs typeface="Carlito"/>
              </a:rPr>
              <a:t>data to</a:t>
            </a:r>
            <a:r>
              <a:rPr lang="en-US" sz="1500" spc="-204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lang="en-US" sz="1500" spc="-5">
                <a:solidFill>
                  <a:srgbClr val="FFFFFF"/>
                </a:solidFill>
                <a:latin typeface="Carlito"/>
                <a:cs typeface="Carlito"/>
              </a:rPr>
              <a:t>only  </a:t>
            </a:r>
            <a:r>
              <a:rPr lang="en-US" sz="1500">
                <a:solidFill>
                  <a:srgbClr val="FFFFFF"/>
                </a:solidFill>
                <a:latin typeface="Carlito"/>
                <a:cs typeface="Carlito"/>
              </a:rPr>
              <a:t>include </a:t>
            </a:r>
            <a:r>
              <a:rPr lang="en-US" sz="1500" spc="-20">
                <a:solidFill>
                  <a:srgbClr val="FFFFFF"/>
                </a:solidFill>
                <a:latin typeface="Carlito"/>
                <a:cs typeface="Carlito"/>
              </a:rPr>
              <a:t>Falcon </a:t>
            </a:r>
            <a:r>
              <a:rPr lang="en-US" sz="1500">
                <a:solidFill>
                  <a:srgbClr val="FFFFFF"/>
                </a:solidFill>
                <a:latin typeface="Carlito"/>
                <a:cs typeface="Carlito"/>
              </a:rPr>
              <a:t>9  launches</a:t>
            </a:r>
            <a:endParaRPr lang="en-US" sz="1500">
              <a:latin typeface="Carlito"/>
              <a:cs typeface="Carlito"/>
            </a:endParaRPr>
          </a:p>
        </p:txBody>
      </p:sp>
      <p:grpSp>
        <p:nvGrpSpPr>
          <p:cNvPr id="49" name="object 48">
            <a:extLst>
              <a:ext uri="{FF2B5EF4-FFF2-40B4-BE49-F238E27FC236}">
                <a16:creationId xmlns:a16="http://schemas.microsoft.com/office/drawing/2014/main" id="{9F4AD7B5-81AE-427D-A034-BD62D514B577}"/>
              </a:ext>
            </a:extLst>
          </p:cNvPr>
          <p:cNvGrpSpPr/>
          <p:nvPr/>
        </p:nvGrpSpPr>
        <p:grpSpPr>
          <a:xfrm>
            <a:off x="10224705" y="1953133"/>
            <a:ext cx="1894839" cy="1143000"/>
            <a:chOff x="9496043" y="1478280"/>
            <a:chExt cx="1894839" cy="1143000"/>
          </a:xfrm>
          <a:solidFill>
            <a:srgbClr val="8EB4E3"/>
          </a:solidFill>
        </p:grpSpPr>
        <p:sp>
          <p:nvSpPr>
            <p:cNvPr id="50" name="object 49">
              <a:extLst>
                <a:ext uri="{FF2B5EF4-FFF2-40B4-BE49-F238E27FC236}">
                  <a16:creationId xmlns:a16="http://schemas.microsoft.com/office/drawing/2014/main" id="{2D5ECD5E-AD04-4AA0-9141-C7773E83A366}"/>
                </a:ext>
              </a:extLst>
            </p:cNvPr>
            <p:cNvSpPr/>
            <p:nvPr/>
          </p:nvSpPr>
          <p:spPr>
            <a:xfrm>
              <a:off x="9496043" y="1478280"/>
              <a:ext cx="1851659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0">
              <a:extLst>
                <a:ext uri="{FF2B5EF4-FFF2-40B4-BE49-F238E27FC236}">
                  <a16:creationId xmlns:a16="http://schemas.microsoft.com/office/drawing/2014/main" id="{08006385-64AF-4422-BC77-A96B526D5133}"/>
                </a:ext>
              </a:extLst>
            </p:cNvPr>
            <p:cNvSpPr/>
            <p:nvPr/>
          </p:nvSpPr>
          <p:spPr>
            <a:xfrm>
              <a:off x="9497567" y="1615440"/>
              <a:ext cx="1892807" cy="903731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1">
              <a:extLst>
                <a:ext uri="{FF2B5EF4-FFF2-40B4-BE49-F238E27FC236}">
                  <a16:creationId xmlns:a16="http://schemas.microsoft.com/office/drawing/2014/main" id="{3BD2E21A-C030-45ED-804E-E8CA732E7E0D}"/>
                </a:ext>
              </a:extLst>
            </p:cNvPr>
            <p:cNvSpPr/>
            <p:nvPr/>
          </p:nvSpPr>
          <p:spPr>
            <a:xfrm>
              <a:off x="9517379" y="1499616"/>
              <a:ext cx="1772412" cy="1063752"/>
            </a:xfrm>
            <a:prstGeom prst="rect">
              <a:avLst/>
            </a:prstGeom>
            <a:grpFill/>
            <a:ln>
              <a:solidFill>
                <a:srgbClr val="8EB4E3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2">
            <a:extLst>
              <a:ext uri="{FF2B5EF4-FFF2-40B4-BE49-F238E27FC236}">
                <a16:creationId xmlns:a16="http://schemas.microsoft.com/office/drawing/2014/main" id="{6A158C54-E0DB-48CE-9F11-F133A5222092}"/>
              </a:ext>
            </a:extLst>
          </p:cNvPr>
          <p:cNvSpPr txBox="1"/>
          <p:nvPr/>
        </p:nvSpPr>
        <p:spPr>
          <a:xfrm>
            <a:off x="10368978" y="2135758"/>
            <a:ext cx="1539240" cy="670560"/>
          </a:xfrm>
          <a:prstGeom prst="rect">
            <a:avLst/>
          </a:prstGeom>
          <a:solidFill>
            <a:srgbClr val="8EB4E3"/>
          </a:solidFill>
        </p:spPr>
        <p:txBody>
          <a:bodyPr vert="horz" wrap="square" lIns="0" tIns="33020" rIns="0" bIns="0" rtlCol="0">
            <a:spAutoFit/>
          </a:bodyPr>
          <a:lstStyle/>
          <a:p>
            <a:pPr marL="12700" marR="5080" indent="-1270">
              <a:lnSpc>
                <a:spcPct val="91000"/>
              </a:lnSpc>
              <a:spcBef>
                <a:spcPts val="260"/>
              </a:spcBef>
            </a:pP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Imputate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missing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PayloadMass</a:t>
            </a:r>
            <a:r>
              <a:rPr sz="1500" spc="-16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values  with</a:t>
            </a:r>
            <a:r>
              <a:rPr sz="1500" spc="-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mean</a:t>
            </a:r>
            <a:endParaRPr sz="150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Open-source </a:t>
            </a:r>
            <a:r>
              <a:rPr lang="en-US" sz="1600" dirty="0">
                <a:solidFill>
                  <a:srgbClr val="0070C0"/>
                </a:solidFill>
                <a:latin typeface="IBM Plex Mono Text"/>
              </a:rPr>
              <a:t>data scraped from 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SpaceX public API and SpaceX Wikipedia page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https://github.com/pdee-design/IDM-data-science/blob/8943b592acb04f48449b8eb072700dfe2ab1b21a/web%20scrapping.ipynb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9186248-AD6D-4DAF-90E2-061D6FB67A19}"/>
              </a:ext>
            </a:extLst>
          </p:cNvPr>
          <p:cNvGrpSpPr/>
          <p:nvPr/>
        </p:nvGrpSpPr>
        <p:grpSpPr>
          <a:xfrm>
            <a:off x="4948501" y="1654780"/>
            <a:ext cx="6174115" cy="4378063"/>
            <a:chOff x="5111496" y="713231"/>
            <a:chExt cx="5907532" cy="5332858"/>
          </a:xfrm>
          <a:solidFill>
            <a:srgbClr val="8EB4E3"/>
          </a:solidFill>
        </p:grpSpPr>
        <p:grpSp>
          <p:nvGrpSpPr>
            <p:cNvPr id="8" name="object 6">
              <a:extLst>
                <a:ext uri="{FF2B5EF4-FFF2-40B4-BE49-F238E27FC236}">
                  <a16:creationId xmlns:a16="http://schemas.microsoft.com/office/drawing/2014/main" id="{3DAF140D-DF4D-4975-83EA-766272C87613}"/>
                </a:ext>
              </a:extLst>
            </p:cNvPr>
            <p:cNvGrpSpPr/>
            <p:nvPr/>
          </p:nvGrpSpPr>
          <p:grpSpPr>
            <a:xfrm>
              <a:off x="5111496" y="713231"/>
              <a:ext cx="2621280" cy="2318385"/>
              <a:chOff x="5111496" y="713231"/>
              <a:chExt cx="2621280" cy="2318385"/>
            </a:xfrm>
            <a:grpFill/>
          </p:grpSpPr>
          <p:sp>
            <p:nvSpPr>
              <p:cNvPr id="44" name="object 7">
                <a:extLst>
                  <a:ext uri="{FF2B5EF4-FFF2-40B4-BE49-F238E27FC236}">
                    <a16:creationId xmlns:a16="http://schemas.microsoft.com/office/drawing/2014/main" id="{63C8CC92-4DA9-4E85-B10F-5E0EE75A16E8}"/>
                  </a:ext>
                </a:extLst>
              </p:cNvPr>
              <p:cNvSpPr/>
              <p:nvPr/>
            </p:nvSpPr>
            <p:spPr>
              <a:xfrm>
                <a:off x="5506212" y="1098804"/>
                <a:ext cx="304800" cy="1932432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5" name="object 8">
                <a:extLst>
                  <a:ext uri="{FF2B5EF4-FFF2-40B4-BE49-F238E27FC236}">
                    <a16:creationId xmlns:a16="http://schemas.microsoft.com/office/drawing/2014/main" id="{BEF5E4FF-99C4-4058-BD65-B743CE420C34}"/>
                  </a:ext>
                </a:extLst>
              </p:cNvPr>
              <p:cNvSpPr/>
              <p:nvPr/>
            </p:nvSpPr>
            <p:spPr>
              <a:xfrm>
                <a:off x="5527548" y="1110995"/>
                <a:ext cx="225551" cy="186232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6" name="object 9">
                <a:extLst>
                  <a:ext uri="{FF2B5EF4-FFF2-40B4-BE49-F238E27FC236}">
                    <a16:creationId xmlns:a16="http://schemas.microsoft.com/office/drawing/2014/main" id="{6A1E0D1C-9093-44DA-9EF9-44035A22D070}"/>
                  </a:ext>
                </a:extLst>
              </p:cNvPr>
              <p:cNvSpPr/>
              <p:nvPr/>
            </p:nvSpPr>
            <p:spPr>
              <a:xfrm>
                <a:off x="5111496" y="713231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7" name="object 10">
                <a:extLst>
                  <a:ext uri="{FF2B5EF4-FFF2-40B4-BE49-F238E27FC236}">
                    <a16:creationId xmlns:a16="http://schemas.microsoft.com/office/drawing/2014/main" id="{2489CAFA-9915-49BE-AFA4-06391F4BD731}"/>
                  </a:ext>
                </a:extLst>
              </p:cNvPr>
              <p:cNvSpPr/>
              <p:nvPr/>
            </p:nvSpPr>
            <p:spPr>
              <a:xfrm>
                <a:off x="5134356" y="1037843"/>
                <a:ext cx="2598420" cy="981455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8" name="object 11">
                <a:extLst>
                  <a:ext uri="{FF2B5EF4-FFF2-40B4-BE49-F238E27FC236}">
                    <a16:creationId xmlns:a16="http://schemas.microsoft.com/office/drawing/2014/main" id="{924194B5-6BDD-47A7-80D5-4E7923414E5E}"/>
                  </a:ext>
                </a:extLst>
              </p:cNvPr>
              <p:cNvSpPr/>
              <p:nvPr/>
            </p:nvSpPr>
            <p:spPr>
              <a:xfrm>
                <a:off x="5132832" y="734567"/>
                <a:ext cx="2500884" cy="1501139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</p:grpSp>
        <p:sp>
          <p:nvSpPr>
            <p:cNvPr id="9" name="object 12">
              <a:extLst>
                <a:ext uri="{FF2B5EF4-FFF2-40B4-BE49-F238E27FC236}">
                  <a16:creationId xmlns:a16="http://schemas.microsoft.com/office/drawing/2014/main" id="{A9E3A6B9-BB8D-4E4E-BABB-72C05C3EC1F7}"/>
                </a:ext>
              </a:extLst>
            </p:cNvPr>
            <p:cNvSpPr txBox="1"/>
            <p:nvPr/>
          </p:nvSpPr>
          <p:spPr>
            <a:xfrm>
              <a:off x="5314569" y="1104137"/>
              <a:ext cx="2121535" cy="665480"/>
            </a:xfrm>
            <a:prstGeom prst="rect">
              <a:avLst/>
            </a:prstGeom>
            <a:grpFill/>
          </p:spPr>
          <p:txBody>
            <a:bodyPr vert="horz" wrap="square" lIns="0" tIns="12065" rIns="0" bIns="0" rtlCol="0">
              <a:spAutoFit/>
            </a:bodyPr>
            <a:lstStyle/>
            <a:p>
              <a:pPr algn="ctr">
                <a:lnSpc>
                  <a:spcPts val="2520"/>
                </a:lnSpc>
                <a:spcBef>
                  <a:spcPts val="95"/>
                </a:spcBef>
              </a:pPr>
              <a:r>
                <a:rPr sz="2200" spc="-25" dirty="0">
                  <a:solidFill>
                    <a:srgbClr val="FFFFFF"/>
                  </a:solidFill>
                  <a:latin typeface="Carlito"/>
                  <a:cs typeface="Carlito"/>
                </a:rPr>
                <a:t>Request</a:t>
              </a:r>
              <a:r>
                <a:rPr sz="2200" spc="-114" dirty="0">
                  <a:solidFill>
                    <a:srgbClr val="FFFFFF"/>
                  </a:solidFill>
                  <a:latin typeface="Carlito"/>
                  <a:cs typeface="Carlito"/>
                </a:rPr>
                <a:t> </a:t>
              </a:r>
              <a:r>
                <a:rPr sz="2200" spc="-5" dirty="0">
                  <a:solidFill>
                    <a:srgbClr val="FFFFFF"/>
                  </a:solidFill>
                  <a:latin typeface="Carlito"/>
                  <a:cs typeface="Carlito"/>
                </a:rPr>
                <a:t>Wikipedia</a:t>
              </a:r>
              <a:endParaRPr sz="2200">
                <a:latin typeface="Carlito"/>
                <a:cs typeface="Carlito"/>
              </a:endParaRPr>
            </a:p>
            <a:p>
              <a:pPr marL="13335" algn="ctr">
                <a:lnSpc>
                  <a:spcPts val="2520"/>
                </a:lnSpc>
              </a:pPr>
              <a:r>
                <a:rPr sz="2200" spc="-25" dirty="0">
                  <a:solidFill>
                    <a:srgbClr val="FFFFFF"/>
                  </a:solidFill>
                  <a:latin typeface="Carlito"/>
                  <a:cs typeface="Carlito"/>
                </a:rPr>
                <a:t>html</a:t>
              </a:r>
              <a:endParaRPr sz="2200">
                <a:latin typeface="Carlito"/>
                <a:cs typeface="Carlito"/>
              </a:endParaRPr>
            </a:p>
          </p:txBody>
        </p:sp>
        <p:grpSp>
          <p:nvGrpSpPr>
            <p:cNvPr id="10" name="object 13">
              <a:extLst>
                <a:ext uri="{FF2B5EF4-FFF2-40B4-BE49-F238E27FC236}">
                  <a16:creationId xmlns:a16="http://schemas.microsoft.com/office/drawing/2014/main" id="{8564AED4-20DF-4227-9F8B-68DCC6ABA56D}"/>
                </a:ext>
              </a:extLst>
            </p:cNvPr>
            <p:cNvGrpSpPr/>
            <p:nvPr/>
          </p:nvGrpSpPr>
          <p:grpSpPr>
            <a:xfrm>
              <a:off x="5111496" y="2589276"/>
              <a:ext cx="2580640" cy="2318385"/>
              <a:chOff x="5111496" y="2589276"/>
              <a:chExt cx="2580640" cy="2318385"/>
            </a:xfrm>
            <a:grpFill/>
          </p:grpSpPr>
          <p:sp>
            <p:nvSpPr>
              <p:cNvPr id="39" name="object 14">
                <a:extLst>
                  <a:ext uri="{FF2B5EF4-FFF2-40B4-BE49-F238E27FC236}">
                    <a16:creationId xmlns:a16="http://schemas.microsoft.com/office/drawing/2014/main" id="{FED6F160-3BB4-4BC3-8021-E301EAE3C99D}"/>
                  </a:ext>
                </a:extLst>
              </p:cNvPr>
              <p:cNvSpPr/>
              <p:nvPr/>
            </p:nvSpPr>
            <p:spPr>
              <a:xfrm>
                <a:off x="5506212" y="2965704"/>
                <a:ext cx="304800" cy="194157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0" name="object 15">
                <a:extLst>
                  <a:ext uri="{FF2B5EF4-FFF2-40B4-BE49-F238E27FC236}">
                    <a16:creationId xmlns:a16="http://schemas.microsoft.com/office/drawing/2014/main" id="{7E4E5EA5-6C67-4148-B50F-9870FEB8DD5B}"/>
                  </a:ext>
                </a:extLst>
              </p:cNvPr>
              <p:cNvSpPr/>
              <p:nvPr/>
            </p:nvSpPr>
            <p:spPr>
              <a:xfrm>
                <a:off x="5527548" y="2987040"/>
                <a:ext cx="225551" cy="186232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1" name="object 16">
                <a:extLst>
                  <a:ext uri="{FF2B5EF4-FFF2-40B4-BE49-F238E27FC236}">
                    <a16:creationId xmlns:a16="http://schemas.microsoft.com/office/drawing/2014/main" id="{46058529-A134-472C-9954-76A5B45E1906}"/>
                  </a:ext>
                </a:extLst>
              </p:cNvPr>
              <p:cNvSpPr/>
              <p:nvPr/>
            </p:nvSpPr>
            <p:spPr>
              <a:xfrm>
                <a:off x="5111496" y="2589276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2" name="object 17">
                <a:extLst>
                  <a:ext uri="{FF2B5EF4-FFF2-40B4-BE49-F238E27FC236}">
                    <a16:creationId xmlns:a16="http://schemas.microsoft.com/office/drawing/2014/main" id="{8D41E9A6-E581-4AE7-9A05-CCC52DC979F8}"/>
                  </a:ext>
                </a:extLst>
              </p:cNvPr>
              <p:cNvSpPr/>
              <p:nvPr/>
            </p:nvSpPr>
            <p:spPr>
              <a:xfrm>
                <a:off x="5334000" y="2913888"/>
                <a:ext cx="2135124" cy="98145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43" name="object 18">
                <a:extLst>
                  <a:ext uri="{FF2B5EF4-FFF2-40B4-BE49-F238E27FC236}">
                    <a16:creationId xmlns:a16="http://schemas.microsoft.com/office/drawing/2014/main" id="{B03F7643-9BE0-4858-816E-1D11B88E659D}"/>
                  </a:ext>
                </a:extLst>
              </p:cNvPr>
              <p:cNvSpPr/>
              <p:nvPr/>
            </p:nvSpPr>
            <p:spPr>
              <a:xfrm>
                <a:off x="5132832" y="2610612"/>
                <a:ext cx="2500884" cy="1501139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2" name="object 19">
              <a:extLst>
                <a:ext uri="{FF2B5EF4-FFF2-40B4-BE49-F238E27FC236}">
                  <a16:creationId xmlns:a16="http://schemas.microsoft.com/office/drawing/2014/main" id="{4B10E184-140E-412E-BB8B-7BA5C2F5F338}"/>
                </a:ext>
              </a:extLst>
            </p:cNvPr>
            <p:cNvSpPr txBox="1"/>
            <p:nvPr/>
          </p:nvSpPr>
          <p:spPr>
            <a:xfrm>
              <a:off x="5514594" y="2980689"/>
              <a:ext cx="1709420" cy="665480"/>
            </a:xfrm>
            <a:prstGeom prst="rect">
              <a:avLst/>
            </a:prstGeom>
            <a:grpFill/>
          </p:spPr>
          <p:txBody>
            <a:bodyPr vert="horz" wrap="square" lIns="0" tIns="12065" rIns="0" bIns="0" rtlCol="0">
              <a:spAutoFit/>
            </a:bodyPr>
            <a:lstStyle/>
            <a:p>
              <a:pPr marL="73025">
                <a:lnSpc>
                  <a:spcPts val="2520"/>
                </a:lnSpc>
                <a:spcBef>
                  <a:spcPts val="95"/>
                </a:spcBef>
              </a:pPr>
              <a:r>
                <a:rPr sz="2200" spc="-15" dirty="0">
                  <a:solidFill>
                    <a:srgbClr val="FFFFFF"/>
                  </a:solidFill>
                  <a:latin typeface="Carlito"/>
                  <a:cs typeface="Carlito"/>
                </a:rPr>
                <a:t>BeautifulSoup</a:t>
              </a:r>
              <a:endParaRPr sz="2200" dirty="0">
                <a:latin typeface="Carlito"/>
                <a:cs typeface="Carlito"/>
              </a:endParaRPr>
            </a:p>
            <a:p>
              <a:pPr marL="12700">
                <a:lnSpc>
                  <a:spcPts val="2520"/>
                </a:lnSpc>
              </a:pPr>
              <a:r>
                <a:rPr sz="2200" spc="-20" dirty="0">
                  <a:solidFill>
                    <a:srgbClr val="FFFFFF"/>
                  </a:solidFill>
                  <a:latin typeface="Carlito"/>
                  <a:cs typeface="Carlito"/>
                </a:rPr>
                <a:t>html5lib</a:t>
              </a:r>
              <a:r>
                <a:rPr sz="2200" spc="-105" dirty="0">
                  <a:solidFill>
                    <a:srgbClr val="FFFFFF"/>
                  </a:solidFill>
                  <a:latin typeface="Carlito"/>
                  <a:cs typeface="Carlito"/>
                </a:rPr>
                <a:t> </a:t>
              </a:r>
              <a:r>
                <a:rPr sz="2200" spc="-35" dirty="0">
                  <a:solidFill>
                    <a:srgbClr val="FFFFFF"/>
                  </a:solidFill>
                  <a:latin typeface="Carlito"/>
                  <a:cs typeface="Carlito"/>
                </a:rPr>
                <a:t>Parser</a:t>
              </a:r>
              <a:endParaRPr sz="2200" dirty="0">
                <a:latin typeface="Carlito"/>
                <a:cs typeface="Carlito"/>
              </a:endParaRPr>
            </a:p>
          </p:txBody>
        </p:sp>
        <p:grpSp>
          <p:nvGrpSpPr>
            <p:cNvPr id="13" name="object 20">
              <a:extLst>
                <a:ext uri="{FF2B5EF4-FFF2-40B4-BE49-F238E27FC236}">
                  <a16:creationId xmlns:a16="http://schemas.microsoft.com/office/drawing/2014/main" id="{4776B08F-C304-460C-B159-F3AA7BFBE10B}"/>
                </a:ext>
              </a:extLst>
            </p:cNvPr>
            <p:cNvGrpSpPr/>
            <p:nvPr/>
          </p:nvGrpSpPr>
          <p:grpSpPr>
            <a:xfrm>
              <a:off x="5111496" y="4465320"/>
              <a:ext cx="3906520" cy="1580515"/>
              <a:chOff x="5111496" y="4465320"/>
              <a:chExt cx="3906520" cy="1580515"/>
            </a:xfrm>
            <a:grpFill/>
          </p:grpSpPr>
          <p:sp>
            <p:nvSpPr>
              <p:cNvPr id="34" name="object 21">
                <a:extLst>
                  <a:ext uri="{FF2B5EF4-FFF2-40B4-BE49-F238E27FC236}">
                    <a16:creationId xmlns:a16="http://schemas.microsoft.com/office/drawing/2014/main" id="{AC7D54C1-B316-4FAD-95C3-B77E04FDA2C2}"/>
                  </a:ext>
                </a:extLst>
              </p:cNvPr>
              <p:cNvSpPr/>
              <p:nvPr/>
            </p:nvSpPr>
            <p:spPr>
              <a:xfrm>
                <a:off x="5625084" y="4721352"/>
                <a:ext cx="3392423" cy="304800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5" name="object 22">
                <a:extLst>
                  <a:ext uri="{FF2B5EF4-FFF2-40B4-BE49-F238E27FC236}">
                    <a16:creationId xmlns:a16="http://schemas.microsoft.com/office/drawing/2014/main" id="{FC7E7DCE-7409-421A-AB1C-21A1DCA74473}"/>
                  </a:ext>
                </a:extLst>
              </p:cNvPr>
              <p:cNvSpPr/>
              <p:nvPr/>
            </p:nvSpPr>
            <p:spPr>
              <a:xfrm>
                <a:off x="5646420" y="4742688"/>
                <a:ext cx="3313176" cy="225551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6" name="object 23">
                <a:extLst>
                  <a:ext uri="{FF2B5EF4-FFF2-40B4-BE49-F238E27FC236}">
                    <a16:creationId xmlns:a16="http://schemas.microsoft.com/office/drawing/2014/main" id="{968BB9B3-37C4-484A-B6D5-8C82DAE6B3A6}"/>
                  </a:ext>
                </a:extLst>
              </p:cNvPr>
              <p:cNvSpPr/>
              <p:nvPr/>
            </p:nvSpPr>
            <p:spPr>
              <a:xfrm>
                <a:off x="5111496" y="4465320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7" name="object 24">
                <a:extLst>
                  <a:ext uri="{FF2B5EF4-FFF2-40B4-BE49-F238E27FC236}">
                    <a16:creationId xmlns:a16="http://schemas.microsoft.com/office/drawing/2014/main" id="{7126F42C-57D3-40E9-AF43-4703686B62C5}"/>
                  </a:ext>
                </a:extLst>
              </p:cNvPr>
              <p:cNvSpPr/>
              <p:nvPr/>
            </p:nvSpPr>
            <p:spPr>
              <a:xfrm>
                <a:off x="5289804" y="4789932"/>
                <a:ext cx="2287524" cy="98145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8" name="object 25">
                <a:extLst>
                  <a:ext uri="{FF2B5EF4-FFF2-40B4-BE49-F238E27FC236}">
                    <a16:creationId xmlns:a16="http://schemas.microsoft.com/office/drawing/2014/main" id="{EC3C504D-EFCB-4076-AD28-C538462A8DDE}"/>
                  </a:ext>
                </a:extLst>
              </p:cNvPr>
              <p:cNvSpPr/>
              <p:nvPr/>
            </p:nvSpPr>
            <p:spPr>
              <a:xfrm>
                <a:off x="5132832" y="4486656"/>
                <a:ext cx="2500884" cy="1501140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4" name="object 26">
              <a:extLst>
                <a:ext uri="{FF2B5EF4-FFF2-40B4-BE49-F238E27FC236}">
                  <a16:creationId xmlns:a16="http://schemas.microsoft.com/office/drawing/2014/main" id="{3E8280EC-FE13-41CF-841F-98C84D33CDAE}"/>
                </a:ext>
              </a:extLst>
            </p:cNvPr>
            <p:cNvSpPr txBox="1"/>
            <p:nvPr/>
          </p:nvSpPr>
          <p:spPr>
            <a:xfrm>
              <a:off x="5470016" y="4854321"/>
              <a:ext cx="1802130" cy="668655"/>
            </a:xfrm>
            <a:prstGeom prst="rect">
              <a:avLst/>
            </a:prstGeom>
            <a:grpFill/>
          </p:spPr>
          <p:txBody>
            <a:bodyPr vert="horz" wrap="square" lIns="0" tIns="44450" rIns="0" bIns="0" rtlCol="0">
              <a:spAutoFit/>
            </a:bodyPr>
            <a:lstStyle/>
            <a:p>
              <a:pPr marL="334010" marR="5080" indent="-321945">
                <a:lnSpc>
                  <a:spcPts val="2430"/>
                </a:lnSpc>
                <a:spcBef>
                  <a:spcPts val="350"/>
                </a:spcBef>
              </a:pPr>
              <a:r>
                <a:rPr sz="2200" spc="-15" dirty="0">
                  <a:solidFill>
                    <a:srgbClr val="FFFFFF"/>
                  </a:solidFill>
                  <a:latin typeface="Carlito"/>
                  <a:cs typeface="Carlito"/>
                </a:rPr>
                <a:t>Find </a:t>
              </a:r>
              <a:r>
                <a:rPr sz="2200" spc="-5" dirty="0">
                  <a:solidFill>
                    <a:srgbClr val="FFFFFF"/>
                  </a:solidFill>
                  <a:latin typeface="Carlito"/>
                  <a:cs typeface="Carlito"/>
                </a:rPr>
                <a:t>launch</a:t>
              </a:r>
              <a:r>
                <a:rPr sz="2200" spc="-145" dirty="0">
                  <a:solidFill>
                    <a:srgbClr val="FFFFFF"/>
                  </a:solidFill>
                  <a:latin typeface="Carlito"/>
                  <a:cs typeface="Carlito"/>
                </a:rPr>
                <a:t> </a:t>
              </a:r>
              <a:r>
                <a:rPr sz="2200" spc="-40" dirty="0">
                  <a:solidFill>
                    <a:srgbClr val="FFFFFF"/>
                  </a:solidFill>
                  <a:latin typeface="Carlito"/>
                  <a:cs typeface="Carlito"/>
                </a:rPr>
                <a:t>info  </a:t>
              </a:r>
              <a:r>
                <a:rPr sz="2200" spc="-25" dirty="0">
                  <a:solidFill>
                    <a:srgbClr val="FFFFFF"/>
                  </a:solidFill>
                  <a:latin typeface="Carlito"/>
                  <a:cs typeface="Carlito"/>
                </a:rPr>
                <a:t>html</a:t>
              </a:r>
              <a:r>
                <a:rPr sz="2200" spc="-70" dirty="0">
                  <a:solidFill>
                    <a:srgbClr val="FFFFFF"/>
                  </a:solidFill>
                  <a:latin typeface="Carlito"/>
                  <a:cs typeface="Carlito"/>
                </a:rPr>
                <a:t> </a:t>
              </a:r>
              <a:r>
                <a:rPr sz="2200" spc="-20" dirty="0">
                  <a:solidFill>
                    <a:srgbClr val="FFFFFF"/>
                  </a:solidFill>
                  <a:latin typeface="Carlito"/>
                  <a:cs typeface="Carlito"/>
                </a:rPr>
                <a:t>table</a:t>
              </a:r>
              <a:endParaRPr sz="2200">
                <a:latin typeface="Carlito"/>
                <a:cs typeface="Carlito"/>
              </a:endParaRPr>
            </a:p>
          </p:txBody>
        </p:sp>
        <p:grpSp>
          <p:nvGrpSpPr>
            <p:cNvPr id="15" name="object 27">
              <a:extLst>
                <a:ext uri="{FF2B5EF4-FFF2-40B4-BE49-F238E27FC236}">
                  <a16:creationId xmlns:a16="http://schemas.microsoft.com/office/drawing/2014/main" id="{710B5355-C6C3-4609-BBD2-3EA4F4106BC1}"/>
                </a:ext>
              </a:extLst>
            </p:cNvPr>
            <p:cNvGrpSpPr/>
            <p:nvPr/>
          </p:nvGrpSpPr>
          <p:grpSpPr>
            <a:xfrm>
              <a:off x="8438388" y="2965704"/>
              <a:ext cx="2580640" cy="3080385"/>
              <a:chOff x="8438388" y="2965704"/>
              <a:chExt cx="2580640" cy="3080385"/>
            </a:xfrm>
            <a:grpFill/>
          </p:grpSpPr>
          <p:sp>
            <p:nvSpPr>
              <p:cNvPr id="29" name="object 28">
                <a:extLst>
                  <a:ext uri="{FF2B5EF4-FFF2-40B4-BE49-F238E27FC236}">
                    <a16:creationId xmlns:a16="http://schemas.microsoft.com/office/drawing/2014/main" id="{1882B452-F612-4AC0-829B-C1D60FF7F31F}"/>
                  </a:ext>
                </a:extLst>
              </p:cNvPr>
              <p:cNvSpPr/>
              <p:nvPr/>
            </p:nvSpPr>
            <p:spPr>
              <a:xfrm>
                <a:off x="8833104" y="2965704"/>
                <a:ext cx="304800" cy="194157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0" name="object 29">
                <a:extLst>
                  <a:ext uri="{FF2B5EF4-FFF2-40B4-BE49-F238E27FC236}">
                    <a16:creationId xmlns:a16="http://schemas.microsoft.com/office/drawing/2014/main" id="{ADB60A07-D45A-4D47-8074-1BBADB0C1589}"/>
                  </a:ext>
                </a:extLst>
              </p:cNvPr>
              <p:cNvSpPr/>
              <p:nvPr/>
            </p:nvSpPr>
            <p:spPr>
              <a:xfrm>
                <a:off x="8854440" y="2987040"/>
                <a:ext cx="225551" cy="186232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1" name="object 30">
                <a:extLst>
                  <a:ext uri="{FF2B5EF4-FFF2-40B4-BE49-F238E27FC236}">
                    <a16:creationId xmlns:a16="http://schemas.microsoft.com/office/drawing/2014/main" id="{4ABDD02B-2125-460D-974F-9763D7081F65}"/>
                  </a:ext>
                </a:extLst>
              </p:cNvPr>
              <p:cNvSpPr/>
              <p:nvPr/>
            </p:nvSpPr>
            <p:spPr>
              <a:xfrm>
                <a:off x="8438388" y="4465320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2" name="object 31">
                <a:extLst>
                  <a:ext uri="{FF2B5EF4-FFF2-40B4-BE49-F238E27FC236}">
                    <a16:creationId xmlns:a16="http://schemas.microsoft.com/office/drawing/2014/main" id="{89E68449-4F96-48C7-BB90-2CA3CC18D48C}"/>
                  </a:ext>
                </a:extLst>
              </p:cNvPr>
              <p:cNvSpPr/>
              <p:nvPr/>
            </p:nvSpPr>
            <p:spPr>
              <a:xfrm>
                <a:off x="8546592" y="4943855"/>
                <a:ext cx="2363724" cy="67360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33" name="object 32">
                <a:extLst>
                  <a:ext uri="{FF2B5EF4-FFF2-40B4-BE49-F238E27FC236}">
                    <a16:creationId xmlns:a16="http://schemas.microsoft.com/office/drawing/2014/main" id="{E4B18617-A9DF-4A5B-90BF-58C857B881B3}"/>
                  </a:ext>
                </a:extLst>
              </p:cNvPr>
              <p:cNvSpPr/>
              <p:nvPr/>
            </p:nvSpPr>
            <p:spPr>
              <a:xfrm>
                <a:off x="8459724" y="4486656"/>
                <a:ext cx="2500883" cy="1501140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6" name="object 33">
              <a:extLst>
                <a:ext uri="{FF2B5EF4-FFF2-40B4-BE49-F238E27FC236}">
                  <a16:creationId xmlns:a16="http://schemas.microsoft.com/office/drawing/2014/main" id="{B8C5E036-7272-4D66-BDBD-8BAB7CD89E1F}"/>
                </a:ext>
              </a:extLst>
            </p:cNvPr>
            <p:cNvSpPr txBox="1"/>
            <p:nvPr/>
          </p:nvSpPr>
          <p:spPr>
            <a:xfrm>
              <a:off x="8727440" y="5007990"/>
              <a:ext cx="1943735" cy="360680"/>
            </a:xfrm>
            <a:prstGeom prst="rect">
              <a:avLst/>
            </a:prstGeom>
            <a:grpFill/>
          </p:spPr>
          <p:txBody>
            <a:bodyPr vert="horz" wrap="square" lIns="0" tIns="12065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95"/>
                </a:spcBef>
              </a:pPr>
              <a:r>
                <a:rPr sz="2200" spc="-40" dirty="0">
                  <a:solidFill>
                    <a:srgbClr val="FFFFFF"/>
                  </a:solidFill>
                  <a:latin typeface="Carlito"/>
                  <a:cs typeface="Carlito"/>
                </a:rPr>
                <a:t>Create</a:t>
              </a:r>
              <a:r>
                <a:rPr sz="2200" spc="-70" dirty="0">
                  <a:solidFill>
                    <a:srgbClr val="FFFFFF"/>
                  </a:solidFill>
                  <a:latin typeface="Carlito"/>
                  <a:cs typeface="Carlito"/>
                </a:rPr>
                <a:t> </a:t>
              </a:r>
              <a:r>
                <a:rPr sz="2200" spc="-10" dirty="0">
                  <a:solidFill>
                    <a:srgbClr val="FFFFFF"/>
                  </a:solidFill>
                  <a:latin typeface="Carlito"/>
                  <a:cs typeface="Carlito"/>
                </a:rPr>
                <a:t>dictionary</a:t>
              </a:r>
              <a:endParaRPr sz="2200">
                <a:latin typeface="Carlito"/>
                <a:cs typeface="Carlito"/>
              </a:endParaRPr>
            </a:p>
          </p:txBody>
        </p:sp>
        <p:grpSp>
          <p:nvGrpSpPr>
            <p:cNvPr id="17" name="object 34">
              <a:extLst>
                <a:ext uri="{FF2B5EF4-FFF2-40B4-BE49-F238E27FC236}">
                  <a16:creationId xmlns:a16="http://schemas.microsoft.com/office/drawing/2014/main" id="{A2FBEA6B-F6A7-457E-8E72-4618FBE90914}"/>
                </a:ext>
              </a:extLst>
            </p:cNvPr>
            <p:cNvGrpSpPr/>
            <p:nvPr/>
          </p:nvGrpSpPr>
          <p:grpSpPr>
            <a:xfrm>
              <a:off x="8438388" y="1089660"/>
              <a:ext cx="2580640" cy="3112135"/>
              <a:chOff x="8438388" y="1089660"/>
              <a:chExt cx="2580640" cy="3112135"/>
            </a:xfrm>
            <a:grpFill/>
          </p:grpSpPr>
          <p:sp>
            <p:nvSpPr>
              <p:cNvPr id="24" name="object 35">
                <a:extLst>
                  <a:ext uri="{FF2B5EF4-FFF2-40B4-BE49-F238E27FC236}">
                    <a16:creationId xmlns:a16="http://schemas.microsoft.com/office/drawing/2014/main" id="{AAE7A838-F7ED-480D-B9C2-DEA12A81CBF4}"/>
                  </a:ext>
                </a:extLst>
              </p:cNvPr>
              <p:cNvSpPr/>
              <p:nvPr/>
            </p:nvSpPr>
            <p:spPr>
              <a:xfrm>
                <a:off x="8833104" y="1089660"/>
                <a:ext cx="304800" cy="1941576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5" name="object 36">
                <a:extLst>
                  <a:ext uri="{FF2B5EF4-FFF2-40B4-BE49-F238E27FC236}">
                    <a16:creationId xmlns:a16="http://schemas.microsoft.com/office/drawing/2014/main" id="{32EEE740-49C0-413F-A38F-506DDDF3146C}"/>
                  </a:ext>
                </a:extLst>
              </p:cNvPr>
              <p:cNvSpPr/>
              <p:nvPr/>
            </p:nvSpPr>
            <p:spPr>
              <a:xfrm>
                <a:off x="8854440" y="1110996"/>
                <a:ext cx="225551" cy="1862327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6" name="object 37">
                <a:extLst>
                  <a:ext uri="{FF2B5EF4-FFF2-40B4-BE49-F238E27FC236}">
                    <a16:creationId xmlns:a16="http://schemas.microsoft.com/office/drawing/2014/main" id="{A3A851B5-2143-4923-B94E-2E17003024B8}"/>
                  </a:ext>
                </a:extLst>
              </p:cNvPr>
              <p:cNvSpPr/>
              <p:nvPr/>
            </p:nvSpPr>
            <p:spPr>
              <a:xfrm>
                <a:off x="8438388" y="2589276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7" name="object 38">
                <a:extLst>
                  <a:ext uri="{FF2B5EF4-FFF2-40B4-BE49-F238E27FC236}">
                    <a16:creationId xmlns:a16="http://schemas.microsoft.com/office/drawing/2014/main" id="{50213828-56F4-436E-BF65-D494F295B9AA}"/>
                  </a:ext>
                </a:extLst>
              </p:cNvPr>
              <p:cNvSpPr/>
              <p:nvPr/>
            </p:nvSpPr>
            <p:spPr>
              <a:xfrm>
                <a:off x="8659368" y="2606040"/>
                <a:ext cx="2203704" cy="159562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8" name="object 39">
                <a:extLst>
                  <a:ext uri="{FF2B5EF4-FFF2-40B4-BE49-F238E27FC236}">
                    <a16:creationId xmlns:a16="http://schemas.microsoft.com/office/drawing/2014/main" id="{1769C14C-E485-427C-885C-3ED0F1F59A40}"/>
                  </a:ext>
                </a:extLst>
              </p:cNvPr>
              <p:cNvSpPr/>
              <p:nvPr/>
            </p:nvSpPr>
            <p:spPr>
              <a:xfrm>
                <a:off x="8459724" y="2610612"/>
                <a:ext cx="2500883" cy="1501139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18" name="object 40">
              <a:extLst>
                <a:ext uri="{FF2B5EF4-FFF2-40B4-BE49-F238E27FC236}">
                  <a16:creationId xmlns:a16="http://schemas.microsoft.com/office/drawing/2014/main" id="{DB7D09FC-606D-4E96-814D-D62A6DB2ADC6}"/>
                </a:ext>
              </a:extLst>
            </p:cNvPr>
            <p:cNvSpPr txBox="1"/>
            <p:nvPr/>
          </p:nvSpPr>
          <p:spPr>
            <a:xfrm>
              <a:off x="8840216" y="2670810"/>
              <a:ext cx="1708150" cy="1282065"/>
            </a:xfrm>
            <a:prstGeom prst="rect">
              <a:avLst/>
            </a:prstGeom>
            <a:grpFill/>
          </p:spPr>
          <p:txBody>
            <a:bodyPr vert="horz" wrap="square" lIns="0" tIns="40005" rIns="0" bIns="0" rtlCol="0">
              <a:spAutoFit/>
            </a:bodyPr>
            <a:lstStyle/>
            <a:p>
              <a:pPr marL="12700" marR="5080" algn="ctr">
                <a:lnSpc>
                  <a:spcPct val="91600"/>
                </a:lnSpc>
                <a:spcBef>
                  <a:spcPts val="315"/>
                </a:spcBef>
              </a:pPr>
              <a:r>
                <a:rPr sz="2200" spc="-45" dirty="0">
                  <a:solidFill>
                    <a:srgbClr val="FFFFFF"/>
                  </a:solidFill>
                  <a:latin typeface="Carlito"/>
                  <a:cs typeface="Carlito"/>
                </a:rPr>
                <a:t>Iterate</a:t>
              </a:r>
              <a:r>
                <a:rPr sz="2200" spc="-135" dirty="0">
                  <a:solidFill>
                    <a:srgbClr val="FFFFFF"/>
                  </a:solidFill>
                  <a:latin typeface="Carlito"/>
                  <a:cs typeface="Carlito"/>
                </a:rPr>
                <a:t> </a:t>
              </a:r>
              <a:r>
                <a:rPr sz="2200" spc="-20" dirty="0">
                  <a:solidFill>
                    <a:srgbClr val="FFFFFF"/>
                  </a:solidFill>
                  <a:latin typeface="Carlito"/>
                  <a:cs typeface="Carlito"/>
                </a:rPr>
                <a:t>through  table </a:t>
              </a:r>
              <a:r>
                <a:rPr sz="2200" spc="-5" dirty="0">
                  <a:solidFill>
                    <a:srgbClr val="FFFFFF"/>
                  </a:solidFill>
                  <a:latin typeface="Carlito"/>
                  <a:cs typeface="Carlito"/>
                </a:rPr>
                <a:t>cells </a:t>
              </a:r>
              <a:r>
                <a:rPr sz="2200" spc="-30" dirty="0">
                  <a:solidFill>
                    <a:srgbClr val="FFFFFF"/>
                  </a:solidFill>
                  <a:latin typeface="Carlito"/>
                  <a:cs typeface="Carlito"/>
                </a:rPr>
                <a:t>to  extract </a:t>
              </a:r>
              <a:r>
                <a:rPr sz="2200" spc="-35" dirty="0">
                  <a:solidFill>
                    <a:srgbClr val="FFFFFF"/>
                  </a:solidFill>
                  <a:latin typeface="Carlito"/>
                  <a:cs typeface="Carlito"/>
                </a:rPr>
                <a:t>data </a:t>
              </a:r>
              <a:r>
                <a:rPr sz="2200" spc="-30" dirty="0">
                  <a:solidFill>
                    <a:srgbClr val="FFFFFF"/>
                  </a:solidFill>
                  <a:latin typeface="Carlito"/>
                  <a:cs typeface="Carlito"/>
                </a:rPr>
                <a:t>to  </a:t>
              </a:r>
              <a:r>
                <a:rPr sz="2200" spc="-10" dirty="0">
                  <a:solidFill>
                    <a:srgbClr val="FFFFFF"/>
                  </a:solidFill>
                  <a:latin typeface="Carlito"/>
                  <a:cs typeface="Carlito"/>
                </a:rPr>
                <a:t>dictionary</a:t>
              </a:r>
              <a:endParaRPr sz="2200">
                <a:latin typeface="Carlito"/>
                <a:cs typeface="Carlito"/>
              </a:endParaRPr>
            </a:p>
          </p:txBody>
        </p:sp>
        <p:grpSp>
          <p:nvGrpSpPr>
            <p:cNvPr id="19" name="object 41">
              <a:extLst>
                <a:ext uri="{FF2B5EF4-FFF2-40B4-BE49-F238E27FC236}">
                  <a16:creationId xmlns:a16="http://schemas.microsoft.com/office/drawing/2014/main" id="{88B14977-6DD4-4840-ADA2-1703B690347B}"/>
                </a:ext>
              </a:extLst>
            </p:cNvPr>
            <p:cNvGrpSpPr/>
            <p:nvPr/>
          </p:nvGrpSpPr>
          <p:grpSpPr>
            <a:xfrm>
              <a:off x="8438388" y="713231"/>
              <a:ext cx="2580640" cy="1580515"/>
              <a:chOff x="8438388" y="713231"/>
              <a:chExt cx="2580640" cy="1580515"/>
            </a:xfrm>
            <a:grpFill/>
          </p:grpSpPr>
          <p:sp>
            <p:nvSpPr>
              <p:cNvPr id="21" name="object 42">
                <a:extLst>
                  <a:ext uri="{FF2B5EF4-FFF2-40B4-BE49-F238E27FC236}">
                    <a16:creationId xmlns:a16="http://schemas.microsoft.com/office/drawing/2014/main" id="{2F16F1A4-9ED3-40EB-ABCF-643A9DB83832}"/>
                  </a:ext>
                </a:extLst>
              </p:cNvPr>
              <p:cNvSpPr/>
              <p:nvPr/>
            </p:nvSpPr>
            <p:spPr>
              <a:xfrm>
                <a:off x="8438388" y="713231"/>
                <a:ext cx="2580131" cy="1580388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2" name="object 43">
                <a:extLst>
                  <a:ext uri="{FF2B5EF4-FFF2-40B4-BE49-F238E27FC236}">
                    <a16:creationId xmlns:a16="http://schemas.microsoft.com/office/drawing/2014/main" id="{EF8030D4-3911-45C1-BF9D-48222E72CC43}"/>
                  </a:ext>
                </a:extLst>
              </p:cNvPr>
              <p:cNvSpPr/>
              <p:nvPr/>
            </p:nvSpPr>
            <p:spPr>
              <a:xfrm>
                <a:off x="8525256" y="1037843"/>
                <a:ext cx="2468879" cy="981455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  <p:sp>
            <p:nvSpPr>
              <p:cNvPr id="23" name="object 44">
                <a:extLst>
                  <a:ext uri="{FF2B5EF4-FFF2-40B4-BE49-F238E27FC236}">
                    <a16:creationId xmlns:a16="http://schemas.microsoft.com/office/drawing/2014/main" id="{BC71FEC7-9ACF-4ABE-BFE1-804A3BFCA942}"/>
                  </a:ext>
                </a:extLst>
              </p:cNvPr>
              <p:cNvSpPr/>
              <p:nvPr/>
            </p:nvSpPr>
            <p:spPr>
              <a:xfrm>
                <a:off x="8459724" y="734567"/>
                <a:ext cx="2500883" cy="1501139"/>
              </a:xfrm>
              <a:prstGeom prst="rect">
                <a:avLst/>
              </a:prstGeom>
              <a:grpFill/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20" name="object 45">
              <a:extLst>
                <a:ext uri="{FF2B5EF4-FFF2-40B4-BE49-F238E27FC236}">
                  <a16:creationId xmlns:a16="http://schemas.microsoft.com/office/drawing/2014/main" id="{774F936C-5D3D-4495-ADC2-FC6B8DAA9289}"/>
                </a:ext>
              </a:extLst>
            </p:cNvPr>
            <p:cNvSpPr txBox="1"/>
            <p:nvPr/>
          </p:nvSpPr>
          <p:spPr>
            <a:xfrm>
              <a:off x="8706104" y="1101090"/>
              <a:ext cx="1983105" cy="668020"/>
            </a:xfrm>
            <a:prstGeom prst="rect">
              <a:avLst/>
            </a:prstGeom>
            <a:grpFill/>
          </p:spPr>
          <p:txBody>
            <a:bodyPr vert="horz" wrap="square" lIns="0" tIns="45719" rIns="0" bIns="0" rtlCol="0">
              <a:spAutoFit/>
            </a:bodyPr>
            <a:lstStyle/>
            <a:p>
              <a:pPr marL="384175" marR="5080" indent="-372110">
                <a:lnSpc>
                  <a:spcPts val="2420"/>
                </a:lnSpc>
                <a:spcBef>
                  <a:spcPts val="359"/>
                </a:spcBef>
              </a:pPr>
              <a:r>
                <a:rPr sz="2200" spc="-20" dirty="0">
                  <a:solidFill>
                    <a:srgbClr val="FFFFFF"/>
                  </a:solidFill>
                  <a:latin typeface="Carlito"/>
                  <a:cs typeface="Carlito"/>
                </a:rPr>
                <a:t>Cast </a:t>
              </a:r>
              <a:r>
                <a:rPr sz="2200" spc="-5" dirty="0">
                  <a:solidFill>
                    <a:srgbClr val="FFFFFF"/>
                  </a:solidFill>
                  <a:latin typeface="Carlito"/>
                  <a:cs typeface="Carlito"/>
                </a:rPr>
                <a:t>dictionary</a:t>
              </a:r>
              <a:r>
                <a:rPr sz="2200" spc="-135" dirty="0">
                  <a:solidFill>
                    <a:srgbClr val="FFFFFF"/>
                  </a:solidFill>
                  <a:latin typeface="Carlito"/>
                  <a:cs typeface="Carlito"/>
                </a:rPr>
                <a:t> </a:t>
              </a:r>
              <a:r>
                <a:rPr sz="2200" spc="-60" dirty="0">
                  <a:solidFill>
                    <a:srgbClr val="FFFFFF"/>
                  </a:solidFill>
                  <a:latin typeface="Carlito"/>
                  <a:cs typeface="Carlito"/>
                </a:rPr>
                <a:t>to  </a:t>
              </a:r>
              <a:r>
                <a:rPr sz="2200" spc="-30" dirty="0">
                  <a:solidFill>
                    <a:srgbClr val="FFFFFF"/>
                  </a:solidFill>
                  <a:latin typeface="Carlito"/>
                  <a:cs typeface="Carlito"/>
                </a:rPr>
                <a:t>DataFrame</a:t>
              </a:r>
              <a:endParaRPr sz="2200">
                <a:latin typeface="Carlito"/>
                <a:cs typeface="Carlit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purl.org/dc/dcmitype/"/>
    <ds:schemaRef ds:uri="http://www.w3.org/XML/1998/namespace"/>
    <ds:schemaRef ds:uri="f80a141d-92ca-4d3d-9308-f7e7b1d44ce8"/>
    <ds:schemaRef ds:uri="155be751-a274-42e8-93fb-f39d3b9bccc8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1649</Words>
  <Application>Microsoft Office PowerPoint</Application>
  <PresentationFormat>Widescreen</PresentationFormat>
  <Paragraphs>236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60" baseType="lpstr">
      <vt:lpstr>Abadi</vt:lpstr>
      <vt:lpstr>Arial</vt:lpstr>
      <vt:lpstr>Calibri</vt:lpstr>
      <vt:lpstr>Calibri Light</vt:lpstr>
      <vt:lpstr>Carlito</vt:lpstr>
      <vt:lpstr>IBM Plex Mono SemiBold</vt:lpstr>
      <vt:lpstr>IBM Plex Mono Text</vt:lpstr>
      <vt:lpstr>ibm-plex-sans</vt:lpstr>
      <vt:lpstr>OpenSans</vt:lpstr>
      <vt:lpstr>Segoe UI</vt:lpstr>
      <vt:lpstr>Source Sans Pro</vt:lpstr>
      <vt:lpstr>Source Serif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Philip Donaghy</cp:lastModifiedBy>
  <cp:revision>191</cp:revision>
  <dcterms:created xsi:type="dcterms:W3CDTF">2021-04-29T18:58:34Z</dcterms:created>
  <dcterms:modified xsi:type="dcterms:W3CDTF">2022-01-06T23:17:33Z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